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08" r:id="rId1"/>
  </p:sldMasterIdLst>
  <p:sldIdLst>
    <p:sldId id="299" r:id="rId2"/>
    <p:sldId id="289" r:id="rId3"/>
    <p:sldId id="363" r:id="rId4"/>
    <p:sldId id="303" r:id="rId5"/>
    <p:sldId id="346" r:id="rId6"/>
    <p:sldId id="335" r:id="rId7"/>
    <p:sldId id="305" r:id="rId8"/>
    <p:sldId id="333" r:id="rId9"/>
    <p:sldId id="334" r:id="rId10"/>
    <p:sldId id="300" r:id="rId11"/>
    <p:sldId id="324" r:id="rId12"/>
    <p:sldId id="310" r:id="rId13"/>
    <p:sldId id="311" r:id="rId14"/>
    <p:sldId id="308" r:id="rId15"/>
    <p:sldId id="331" r:id="rId16"/>
    <p:sldId id="359" r:id="rId17"/>
    <p:sldId id="343" r:id="rId18"/>
    <p:sldId id="325" r:id="rId19"/>
    <p:sldId id="345" r:id="rId20"/>
    <p:sldId id="340" r:id="rId21"/>
    <p:sldId id="341" r:id="rId22"/>
    <p:sldId id="360" r:id="rId23"/>
    <p:sldId id="330" r:id="rId24"/>
    <p:sldId id="361" r:id="rId25"/>
    <p:sldId id="342" r:id="rId26"/>
    <p:sldId id="328" r:id="rId27"/>
    <p:sldId id="327" r:id="rId28"/>
    <p:sldId id="304" r:id="rId29"/>
    <p:sldId id="351" r:id="rId30"/>
    <p:sldId id="306" r:id="rId31"/>
    <p:sldId id="364" r:id="rId32"/>
    <p:sldId id="301" r:id="rId33"/>
    <p:sldId id="353" r:id="rId34"/>
    <p:sldId id="354" r:id="rId35"/>
    <p:sldId id="365" r:id="rId36"/>
    <p:sldId id="307" r:id="rId37"/>
    <p:sldId id="302" r:id="rId38"/>
    <p:sldId id="309" r:id="rId39"/>
    <p:sldId id="313" r:id="rId40"/>
    <p:sldId id="314" r:id="rId41"/>
    <p:sldId id="321" r:id="rId42"/>
    <p:sldId id="316" r:id="rId43"/>
    <p:sldId id="317" r:id="rId44"/>
    <p:sldId id="318" r:id="rId45"/>
    <p:sldId id="362" r:id="rId46"/>
    <p:sldId id="319" r:id="rId47"/>
    <p:sldId id="320" r:id="rId48"/>
    <p:sldId id="322" r:id="rId49"/>
    <p:sldId id="323" r:id="rId50"/>
    <p:sldId id="329" r:id="rId51"/>
    <p:sldId id="332" r:id="rId52"/>
    <p:sldId id="336" r:id="rId53"/>
    <p:sldId id="337" r:id="rId54"/>
    <p:sldId id="338" r:id="rId55"/>
    <p:sldId id="339" r:id="rId56"/>
    <p:sldId id="344" r:id="rId57"/>
    <p:sldId id="347" r:id="rId58"/>
    <p:sldId id="348" r:id="rId59"/>
    <p:sldId id="349" r:id="rId60"/>
    <p:sldId id="350" r:id="rId61"/>
    <p:sldId id="355" r:id="rId62"/>
    <p:sldId id="312" r:id="rId63"/>
  </p:sldIdLst>
  <p:sldSz cx="8763000" cy="3810000"/>
  <p:notesSz cx="7010400" cy="9296400"/>
  <p:embeddedFontLst>
    <p:embeddedFont>
      <p:font typeface="Arial Black" panose="020B0A04020102020204" pitchFamily="34" charset="0"/>
      <p:bold r:id="rId64"/>
    </p:embeddedFont>
    <p:embeddedFont>
      <p:font typeface="Arial Narrow" panose="020B0606020202030204" pitchFamily="34" charset="0"/>
      <p:regular r:id="rId65"/>
      <p:bold r:id="rId66"/>
      <p:italic r:id="rId67"/>
      <p:boldItalic r:id="rId68"/>
    </p:embeddedFont>
    <p:embeddedFont>
      <p:font typeface="Calibri" panose="020F0502020204030204" pitchFamily="34" charset="0"/>
      <p:regular r:id="rId69"/>
      <p:bold r:id="rId70"/>
      <p:italic r:id="rId71"/>
      <p:boldItalic r:id="rId72"/>
    </p:embeddedFont>
    <p:embeddedFont>
      <p:font typeface="Calibri Light" panose="020F0302020204030204" pitchFamily="34" charset="0"/>
      <p:regular r:id="rId73"/>
      <p:italic r:id="rId74"/>
    </p:embeddedFont>
    <p:embeddedFont>
      <p:font typeface="Futura Std Book" panose="020B0502020204020303" charset="0"/>
      <p:regular r:id="rId75"/>
      <p:bold r:id="rId76"/>
      <p:italic r:id="rId77"/>
      <p:boldItalic r:id="rId78"/>
    </p:embeddedFont>
    <p:embeddedFont>
      <p:font typeface="Work Sans" panose="020B0604020202020204" charset="0"/>
      <p:regular r:id="rId79"/>
      <p:bold r:id="rId80"/>
    </p:embeddedFont>
    <p:embeddedFont>
      <p:font typeface="Work Sans SemiBold" panose="020B0604020202020204" charset="0"/>
      <p:bold r:id="rId81"/>
    </p:embeddedFont>
  </p:embeddedFontLst>
  <p:defaultTextStyle>
    <a:defPPr>
      <a:defRPr lang="en-US"/>
    </a:defPPr>
    <a:lvl1pPr marL="0" algn="l" defTabSz="603443" rtl="0" eaLnBrk="1" latinLnBrk="0" hangingPunct="1">
      <a:defRPr sz="1188" kern="1200">
        <a:solidFill>
          <a:schemeClr val="tx1"/>
        </a:solidFill>
        <a:latin typeface="+mn-lt"/>
        <a:ea typeface="+mn-ea"/>
        <a:cs typeface="+mn-cs"/>
      </a:defRPr>
    </a:lvl1pPr>
    <a:lvl2pPr marL="301721" algn="l" defTabSz="603443" rtl="0" eaLnBrk="1" latinLnBrk="0" hangingPunct="1">
      <a:defRPr sz="1188" kern="1200">
        <a:solidFill>
          <a:schemeClr val="tx1"/>
        </a:solidFill>
        <a:latin typeface="+mn-lt"/>
        <a:ea typeface="+mn-ea"/>
        <a:cs typeface="+mn-cs"/>
      </a:defRPr>
    </a:lvl2pPr>
    <a:lvl3pPr marL="603443" algn="l" defTabSz="603443" rtl="0" eaLnBrk="1" latinLnBrk="0" hangingPunct="1">
      <a:defRPr sz="1188" kern="1200">
        <a:solidFill>
          <a:schemeClr val="tx1"/>
        </a:solidFill>
        <a:latin typeface="+mn-lt"/>
        <a:ea typeface="+mn-ea"/>
        <a:cs typeface="+mn-cs"/>
      </a:defRPr>
    </a:lvl3pPr>
    <a:lvl4pPr marL="905163" algn="l" defTabSz="603443" rtl="0" eaLnBrk="1" latinLnBrk="0" hangingPunct="1">
      <a:defRPr sz="1188" kern="1200">
        <a:solidFill>
          <a:schemeClr val="tx1"/>
        </a:solidFill>
        <a:latin typeface="+mn-lt"/>
        <a:ea typeface="+mn-ea"/>
        <a:cs typeface="+mn-cs"/>
      </a:defRPr>
    </a:lvl4pPr>
    <a:lvl5pPr marL="1206885" algn="l" defTabSz="603443" rtl="0" eaLnBrk="1" latinLnBrk="0" hangingPunct="1">
      <a:defRPr sz="1188" kern="1200">
        <a:solidFill>
          <a:schemeClr val="tx1"/>
        </a:solidFill>
        <a:latin typeface="+mn-lt"/>
        <a:ea typeface="+mn-ea"/>
        <a:cs typeface="+mn-cs"/>
      </a:defRPr>
    </a:lvl5pPr>
    <a:lvl6pPr marL="1508607" algn="l" defTabSz="603443" rtl="0" eaLnBrk="1" latinLnBrk="0" hangingPunct="1">
      <a:defRPr sz="1188" kern="1200">
        <a:solidFill>
          <a:schemeClr val="tx1"/>
        </a:solidFill>
        <a:latin typeface="+mn-lt"/>
        <a:ea typeface="+mn-ea"/>
        <a:cs typeface="+mn-cs"/>
      </a:defRPr>
    </a:lvl6pPr>
    <a:lvl7pPr marL="1810327" algn="l" defTabSz="603443" rtl="0" eaLnBrk="1" latinLnBrk="0" hangingPunct="1">
      <a:defRPr sz="1188" kern="1200">
        <a:solidFill>
          <a:schemeClr val="tx1"/>
        </a:solidFill>
        <a:latin typeface="+mn-lt"/>
        <a:ea typeface="+mn-ea"/>
        <a:cs typeface="+mn-cs"/>
      </a:defRPr>
    </a:lvl7pPr>
    <a:lvl8pPr marL="2112048" algn="l" defTabSz="603443" rtl="0" eaLnBrk="1" latinLnBrk="0" hangingPunct="1">
      <a:defRPr sz="1188" kern="1200">
        <a:solidFill>
          <a:schemeClr val="tx1"/>
        </a:solidFill>
        <a:latin typeface="+mn-lt"/>
        <a:ea typeface="+mn-ea"/>
        <a:cs typeface="+mn-cs"/>
      </a:defRPr>
    </a:lvl8pPr>
    <a:lvl9pPr marL="2413770" algn="l" defTabSz="603443" rtl="0" eaLnBrk="1" latinLnBrk="0" hangingPunct="1">
      <a:defRPr sz="118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00" userDrawn="1">
          <p15:clr>
            <a:srgbClr val="A4A3A4"/>
          </p15:clr>
        </p15:guide>
        <p15:guide id="2" pos="27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AC00"/>
    <a:srgbClr val="355293"/>
    <a:srgbClr val="0B355B"/>
    <a:srgbClr val="2D599B"/>
    <a:srgbClr val="E1E9FC"/>
    <a:srgbClr val="E6EFFE"/>
    <a:srgbClr val="325597"/>
    <a:srgbClr val="2F5298"/>
    <a:srgbClr val="E0EAFB"/>
    <a:srgbClr val="E6EF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90" d="100"/>
          <a:sy n="90" d="100"/>
        </p:scale>
        <p:origin x="948" y="546"/>
      </p:cViewPr>
      <p:guideLst>
        <p:guide orient="horz" pos="1200"/>
        <p:guide pos="2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font" Target="fonts/font5.fntdata"/><Relationship Id="rId76" Type="http://schemas.openxmlformats.org/officeDocument/2006/relationships/font" Target="fonts/font13.fntdata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3.fntdata"/><Relationship Id="rId74" Type="http://schemas.openxmlformats.org/officeDocument/2006/relationships/font" Target="fonts/font11.fntdata"/><Relationship Id="rId79" Type="http://schemas.openxmlformats.org/officeDocument/2006/relationships/font" Target="fonts/font16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77" Type="http://schemas.openxmlformats.org/officeDocument/2006/relationships/font" Target="fonts/font1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9.fntdata"/><Relationship Id="rId80" Type="http://schemas.openxmlformats.org/officeDocument/2006/relationships/font" Target="fonts/font17.fntdata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7.fntdata"/><Relationship Id="rId75" Type="http://schemas.openxmlformats.org/officeDocument/2006/relationships/font" Target="fonts/font12.fntdata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2.fntdata"/><Relationship Id="rId73" Type="http://schemas.openxmlformats.org/officeDocument/2006/relationships/font" Target="fonts/font10.fntdata"/><Relationship Id="rId78" Type="http://schemas.openxmlformats.org/officeDocument/2006/relationships/font" Target="fonts/font15.fntdata"/><Relationship Id="rId81" Type="http://schemas.openxmlformats.org/officeDocument/2006/relationships/font" Target="fonts/font1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5375" y="623535"/>
            <a:ext cx="6572250" cy="1326444"/>
          </a:xfrm>
        </p:spPr>
        <p:txBody>
          <a:bodyPr anchor="b"/>
          <a:lstStyle>
            <a:lvl1pPr algn="ctr">
              <a:defRPr sz="333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5375" y="2001132"/>
            <a:ext cx="6572250" cy="919868"/>
          </a:xfrm>
        </p:spPr>
        <p:txBody>
          <a:bodyPr/>
          <a:lstStyle>
            <a:lvl1pPr marL="0" indent="0" algn="ctr">
              <a:buNone/>
              <a:defRPr sz="1333"/>
            </a:lvl1pPr>
            <a:lvl2pPr marL="254020" indent="0" algn="ctr">
              <a:buNone/>
              <a:defRPr sz="1111"/>
            </a:lvl2pPr>
            <a:lvl3pPr marL="508041" indent="0" algn="ctr">
              <a:buNone/>
              <a:defRPr sz="1000"/>
            </a:lvl3pPr>
            <a:lvl4pPr marL="762061" indent="0" algn="ctr">
              <a:buNone/>
              <a:defRPr sz="889"/>
            </a:lvl4pPr>
            <a:lvl5pPr marL="1016081" indent="0" algn="ctr">
              <a:buNone/>
              <a:defRPr sz="889"/>
            </a:lvl5pPr>
            <a:lvl6pPr marL="1270102" indent="0" algn="ctr">
              <a:buNone/>
              <a:defRPr sz="889"/>
            </a:lvl6pPr>
            <a:lvl7pPr marL="1524122" indent="0" algn="ctr">
              <a:buNone/>
              <a:defRPr sz="889"/>
            </a:lvl7pPr>
            <a:lvl8pPr marL="1778142" indent="0" algn="ctr">
              <a:buNone/>
              <a:defRPr sz="889"/>
            </a:lvl8pPr>
            <a:lvl9pPr marL="2032163" indent="0" algn="ctr">
              <a:buNone/>
              <a:defRPr sz="889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54E9F-3334-41D4-8AAA-0BD91E734C0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E144A-5A4D-4E9B-9081-105D3DC7565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294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54E9F-3334-41D4-8AAA-0BD91E734C0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E144A-5A4D-4E9B-9081-105D3DC7565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908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892" y="949855"/>
            <a:ext cx="7558088" cy="1584854"/>
          </a:xfrm>
        </p:spPr>
        <p:txBody>
          <a:bodyPr anchor="b"/>
          <a:lstStyle>
            <a:lvl1pPr>
              <a:defRPr sz="333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7892" y="2549702"/>
            <a:ext cx="7558088" cy="833437"/>
          </a:xfrm>
        </p:spPr>
        <p:txBody>
          <a:bodyPr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254020" indent="0">
              <a:buNone/>
              <a:defRPr sz="1111">
                <a:solidFill>
                  <a:schemeClr val="tx1">
                    <a:tint val="75000"/>
                  </a:schemeClr>
                </a:solidFill>
              </a:defRPr>
            </a:lvl2pPr>
            <a:lvl3pPr marL="508041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3pPr>
            <a:lvl4pPr marL="762061" indent="0">
              <a:buNone/>
              <a:defRPr sz="889">
                <a:solidFill>
                  <a:schemeClr val="tx1">
                    <a:tint val="75000"/>
                  </a:schemeClr>
                </a:solidFill>
              </a:defRPr>
            </a:lvl4pPr>
            <a:lvl5pPr marL="1016081" indent="0">
              <a:buNone/>
              <a:defRPr sz="889">
                <a:solidFill>
                  <a:schemeClr val="tx1">
                    <a:tint val="75000"/>
                  </a:schemeClr>
                </a:solidFill>
              </a:defRPr>
            </a:lvl5pPr>
            <a:lvl6pPr marL="1270102" indent="0">
              <a:buNone/>
              <a:defRPr sz="889">
                <a:solidFill>
                  <a:schemeClr val="tx1">
                    <a:tint val="75000"/>
                  </a:schemeClr>
                </a:solidFill>
              </a:defRPr>
            </a:lvl6pPr>
            <a:lvl7pPr marL="1524122" indent="0">
              <a:buNone/>
              <a:defRPr sz="889">
                <a:solidFill>
                  <a:schemeClr val="tx1">
                    <a:tint val="75000"/>
                  </a:schemeClr>
                </a:solidFill>
              </a:defRPr>
            </a:lvl7pPr>
            <a:lvl8pPr marL="1778142" indent="0">
              <a:buNone/>
              <a:defRPr sz="889">
                <a:solidFill>
                  <a:schemeClr val="tx1">
                    <a:tint val="75000"/>
                  </a:schemeClr>
                </a:solidFill>
              </a:defRPr>
            </a:lvl8pPr>
            <a:lvl9pPr marL="2032163" indent="0">
              <a:buNone/>
              <a:defRPr sz="88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54E9F-3334-41D4-8AAA-0BD91E734C0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E144A-5A4D-4E9B-9081-105D3DC7565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43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2456" y="1014236"/>
            <a:ext cx="3724275" cy="241741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36269" y="1014236"/>
            <a:ext cx="3724275" cy="241741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54E9F-3334-41D4-8AAA-0BD91E734C0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E144A-5A4D-4E9B-9081-105D3DC7565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376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97" y="202847"/>
            <a:ext cx="7558088" cy="73642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3598" y="933979"/>
            <a:ext cx="3707159" cy="457729"/>
          </a:xfrm>
        </p:spPr>
        <p:txBody>
          <a:bodyPr anchor="b"/>
          <a:lstStyle>
            <a:lvl1pPr marL="0" indent="0">
              <a:buNone/>
              <a:defRPr sz="1333" b="1"/>
            </a:lvl1pPr>
            <a:lvl2pPr marL="254020" indent="0">
              <a:buNone/>
              <a:defRPr sz="1111" b="1"/>
            </a:lvl2pPr>
            <a:lvl3pPr marL="508041" indent="0">
              <a:buNone/>
              <a:defRPr sz="1000" b="1"/>
            </a:lvl3pPr>
            <a:lvl4pPr marL="762061" indent="0">
              <a:buNone/>
              <a:defRPr sz="889" b="1"/>
            </a:lvl4pPr>
            <a:lvl5pPr marL="1016081" indent="0">
              <a:buNone/>
              <a:defRPr sz="889" b="1"/>
            </a:lvl5pPr>
            <a:lvl6pPr marL="1270102" indent="0">
              <a:buNone/>
              <a:defRPr sz="889" b="1"/>
            </a:lvl6pPr>
            <a:lvl7pPr marL="1524122" indent="0">
              <a:buNone/>
              <a:defRPr sz="889" b="1"/>
            </a:lvl7pPr>
            <a:lvl8pPr marL="1778142" indent="0">
              <a:buNone/>
              <a:defRPr sz="889" b="1"/>
            </a:lvl8pPr>
            <a:lvl9pPr marL="2032163" indent="0">
              <a:buNone/>
              <a:defRPr sz="889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3598" y="1391709"/>
            <a:ext cx="3707159" cy="204699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36269" y="933979"/>
            <a:ext cx="3725416" cy="457729"/>
          </a:xfrm>
        </p:spPr>
        <p:txBody>
          <a:bodyPr anchor="b"/>
          <a:lstStyle>
            <a:lvl1pPr marL="0" indent="0">
              <a:buNone/>
              <a:defRPr sz="1333" b="1"/>
            </a:lvl1pPr>
            <a:lvl2pPr marL="254020" indent="0">
              <a:buNone/>
              <a:defRPr sz="1111" b="1"/>
            </a:lvl2pPr>
            <a:lvl3pPr marL="508041" indent="0">
              <a:buNone/>
              <a:defRPr sz="1000" b="1"/>
            </a:lvl3pPr>
            <a:lvl4pPr marL="762061" indent="0">
              <a:buNone/>
              <a:defRPr sz="889" b="1"/>
            </a:lvl4pPr>
            <a:lvl5pPr marL="1016081" indent="0">
              <a:buNone/>
              <a:defRPr sz="889" b="1"/>
            </a:lvl5pPr>
            <a:lvl6pPr marL="1270102" indent="0">
              <a:buNone/>
              <a:defRPr sz="889" b="1"/>
            </a:lvl6pPr>
            <a:lvl7pPr marL="1524122" indent="0">
              <a:buNone/>
              <a:defRPr sz="889" b="1"/>
            </a:lvl7pPr>
            <a:lvl8pPr marL="1778142" indent="0">
              <a:buNone/>
              <a:defRPr sz="889" b="1"/>
            </a:lvl8pPr>
            <a:lvl9pPr marL="2032163" indent="0">
              <a:buNone/>
              <a:defRPr sz="889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36269" y="1391709"/>
            <a:ext cx="3725416" cy="204699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54E9F-3334-41D4-8AAA-0BD91E734C0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E144A-5A4D-4E9B-9081-105D3DC7565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589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54E9F-3334-41D4-8AAA-0BD91E734C0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E144A-5A4D-4E9B-9081-105D3DC7565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513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54E9F-3334-41D4-8AAA-0BD91E734C0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E144A-5A4D-4E9B-9081-105D3DC7565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74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98" y="254000"/>
            <a:ext cx="2826295" cy="889000"/>
          </a:xfrm>
        </p:spPr>
        <p:txBody>
          <a:bodyPr anchor="b"/>
          <a:lstStyle>
            <a:lvl1pPr>
              <a:defRPr sz="177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5416" y="548570"/>
            <a:ext cx="4436269" cy="2707569"/>
          </a:xfrm>
        </p:spPr>
        <p:txBody>
          <a:bodyPr/>
          <a:lstStyle>
            <a:lvl1pPr>
              <a:defRPr sz="1778"/>
            </a:lvl1pPr>
            <a:lvl2pPr>
              <a:defRPr sz="1556"/>
            </a:lvl2pPr>
            <a:lvl3pPr>
              <a:defRPr sz="1333"/>
            </a:lvl3pPr>
            <a:lvl4pPr>
              <a:defRPr sz="1111"/>
            </a:lvl4pPr>
            <a:lvl5pPr>
              <a:defRPr sz="1111"/>
            </a:lvl5pPr>
            <a:lvl6pPr>
              <a:defRPr sz="1111"/>
            </a:lvl6pPr>
            <a:lvl7pPr>
              <a:defRPr sz="1111"/>
            </a:lvl7pPr>
            <a:lvl8pPr>
              <a:defRPr sz="1111"/>
            </a:lvl8pPr>
            <a:lvl9pPr>
              <a:defRPr sz="1111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3598" y="1143000"/>
            <a:ext cx="2826295" cy="2117549"/>
          </a:xfrm>
        </p:spPr>
        <p:txBody>
          <a:bodyPr/>
          <a:lstStyle>
            <a:lvl1pPr marL="0" indent="0">
              <a:buNone/>
              <a:defRPr sz="889"/>
            </a:lvl1pPr>
            <a:lvl2pPr marL="254020" indent="0">
              <a:buNone/>
              <a:defRPr sz="778"/>
            </a:lvl2pPr>
            <a:lvl3pPr marL="508041" indent="0">
              <a:buNone/>
              <a:defRPr sz="667"/>
            </a:lvl3pPr>
            <a:lvl4pPr marL="762061" indent="0">
              <a:buNone/>
              <a:defRPr sz="556"/>
            </a:lvl4pPr>
            <a:lvl5pPr marL="1016081" indent="0">
              <a:buNone/>
              <a:defRPr sz="556"/>
            </a:lvl5pPr>
            <a:lvl6pPr marL="1270102" indent="0">
              <a:buNone/>
              <a:defRPr sz="556"/>
            </a:lvl6pPr>
            <a:lvl7pPr marL="1524122" indent="0">
              <a:buNone/>
              <a:defRPr sz="556"/>
            </a:lvl7pPr>
            <a:lvl8pPr marL="1778142" indent="0">
              <a:buNone/>
              <a:defRPr sz="556"/>
            </a:lvl8pPr>
            <a:lvl9pPr marL="2032163" indent="0">
              <a:buNone/>
              <a:defRPr sz="556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54E9F-3334-41D4-8AAA-0BD91E734C0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E144A-5A4D-4E9B-9081-105D3DC7565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897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98" y="254000"/>
            <a:ext cx="2826295" cy="889000"/>
          </a:xfrm>
        </p:spPr>
        <p:txBody>
          <a:bodyPr anchor="b"/>
          <a:lstStyle>
            <a:lvl1pPr>
              <a:defRPr sz="177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725416" y="548570"/>
            <a:ext cx="4436269" cy="2707569"/>
          </a:xfrm>
        </p:spPr>
        <p:txBody>
          <a:bodyPr anchor="t"/>
          <a:lstStyle>
            <a:lvl1pPr marL="0" indent="0">
              <a:buNone/>
              <a:defRPr sz="1778"/>
            </a:lvl1pPr>
            <a:lvl2pPr marL="254020" indent="0">
              <a:buNone/>
              <a:defRPr sz="1556"/>
            </a:lvl2pPr>
            <a:lvl3pPr marL="508041" indent="0">
              <a:buNone/>
              <a:defRPr sz="1333"/>
            </a:lvl3pPr>
            <a:lvl4pPr marL="762061" indent="0">
              <a:buNone/>
              <a:defRPr sz="1111"/>
            </a:lvl4pPr>
            <a:lvl5pPr marL="1016081" indent="0">
              <a:buNone/>
              <a:defRPr sz="1111"/>
            </a:lvl5pPr>
            <a:lvl6pPr marL="1270102" indent="0">
              <a:buNone/>
              <a:defRPr sz="1111"/>
            </a:lvl6pPr>
            <a:lvl7pPr marL="1524122" indent="0">
              <a:buNone/>
              <a:defRPr sz="1111"/>
            </a:lvl7pPr>
            <a:lvl8pPr marL="1778142" indent="0">
              <a:buNone/>
              <a:defRPr sz="1111"/>
            </a:lvl8pPr>
            <a:lvl9pPr marL="2032163" indent="0">
              <a:buNone/>
              <a:defRPr sz="1111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3598" y="1143000"/>
            <a:ext cx="2826295" cy="2117549"/>
          </a:xfrm>
        </p:spPr>
        <p:txBody>
          <a:bodyPr/>
          <a:lstStyle>
            <a:lvl1pPr marL="0" indent="0">
              <a:buNone/>
              <a:defRPr sz="889"/>
            </a:lvl1pPr>
            <a:lvl2pPr marL="254020" indent="0">
              <a:buNone/>
              <a:defRPr sz="778"/>
            </a:lvl2pPr>
            <a:lvl3pPr marL="508041" indent="0">
              <a:buNone/>
              <a:defRPr sz="667"/>
            </a:lvl3pPr>
            <a:lvl4pPr marL="762061" indent="0">
              <a:buNone/>
              <a:defRPr sz="556"/>
            </a:lvl4pPr>
            <a:lvl5pPr marL="1016081" indent="0">
              <a:buNone/>
              <a:defRPr sz="556"/>
            </a:lvl5pPr>
            <a:lvl6pPr marL="1270102" indent="0">
              <a:buNone/>
              <a:defRPr sz="556"/>
            </a:lvl6pPr>
            <a:lvl7pPr marL="1524122" indent="0">
              <a:buNone/>
              <a:defRPr sz="556"/>
            </a:lvl7pPr>
            <a:lvl8pPr marL="1778142" indent="0">
              <a:buNone/>
              <a:defRPr sz="556"/>
            </a:lvl8pPr>
            <a:lvl9pPr marL="2032163" indent="0">
              <a:buNone/>
              <a:defRPr sz="556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54E9F-3334-41D4-8AAA-0BD91E734C0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E144A-5A4D-4E9B-9081-105D3DC7565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863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54E9F-3334-41D4-8AAA-0BD91E734C0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E144A-5A4D-4E9B-9081-105D3DC7565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678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71022" y="202847"/>
            <a:ext cx="1889522" cy="322879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2456" y="202847"/>
            <a:ext cx="5559028" cy="3228799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54E9F-3334-41D4-8AAA-0BD91E734C0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E144A-5A4D-4E9B-9081-105D3DC7565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396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2456" y="202847"/>
            <a:ext cx="7558088" cy="7364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2456" y="1014236"/>
            <a:ext cx="7558088" cy="2417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456" y="3531306"/>
            <a:ext cx="1971675" cy="2028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54E9F-3334-41D4-8AAA-0BD91E734C0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02744" y="3531306"/>
            <a:ext cx="2957513" cy="2028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88869" y="3531306"/>
            <a:ext cx="1971675" cy="2028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E144A-5A4D-4E9B-9081-105D3DC7565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255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508041" rtl="0" eaLnBrk="1" latinLnBrk="0" hangingPunct="1">
        <a:lnSpc>
          <a:spcPct val="90000"/>
        </a:lnSpc>
        <a:spcBef>
          <a:spcPct val="0"/>
        </a:spcBef>
        <a:buNone/>
        <a:defRPr sz="24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7010" indent="-127010" algn="l" defTabSz="508041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1556" kern="1200">
          <a:solidFill>
            <a:schemeClr val="tx1"/>
          </a:solidFill>
          <a:latin typeface="+mn-lt"/>
          <a:ea typeface="+mn-ea"/>
          <a:cs typeface="+mn-cs"/>
        </a:defRPr>
      </a:lvl1pPr>
      <a:lvl2pPr marL="381030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2pPr>
      <a:lvl3pPr marL="635051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111" kern="1200">
          <a:solidFill>
            <a:schemeClr val="tx1"/>
          </a:solidFill>
          <a:latin typeface="+mn-lt"/>
          <a:ea typeface="+mn-ea"/>
          <a:cs typeface="+mn-cs"/>
        </a:defRPr>
      </a:lvl3pPr>
      <a:lvl4pPr marL="889071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91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397112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651132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905152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159173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4020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08041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62061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16081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70102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24122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78142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32163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svg"/><Relationship Id="rId7" Type="http://schemas.openxmlformats.org/officeDocument/2006/relationships/image" Target="../media/image20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1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2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1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32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33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9.svg"/><Relationship Id="rId7" Type="http://schemas.openxmlformats.org/officeDocument/2006/relationships/image" Target="../media/image32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35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19.svg"/><Relationship Id="rId7" Type="http://schemas.openxmlformats.org/officeDocument/2006/relationships/image" Target="../media/image3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19.svg"/><Relationship Id="rId7" Type="http://schemas.openxmlformats.org/officeDocument/2006/relationships/image" Target="../media/image32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9.svg"/><Relationship Id="rId7" Type="http://schemas.openxmlformats.org/officeDocument/2006/relationships/image" Target="../media/image37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image" Target="../media/image19.sv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9.svg"/><Relationship Id="rId7" Type="http://schemas.openxmlformats.org/officeDocument/2006/relationships/image" Target="../media/image37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41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42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sv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g"/><Relationship Id="rId5" Type="http://schemas.openxmlformats.org/officeDocument/2006/relationships/image" Target="../media/image59.png"/><Relationship Id="rId4" Type="http://schemas.openxmlformats.org/officeDocument/2006/relationships/image" Target="../media/image5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7" Type="http://schemas.openxmlformats.org/officeDocument/2006/relationships/image" Target="../media/image70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13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jpg"/><Relationship Id="rId4" Type="http://schemas.openxmlformats.org/officeDocument/2006/relationships/image" Target="../media/image76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jpg"/><Relationship Id="rId4" Type="http://schemas.openxmlformats.org/officeDocument/2006/relationships/image" Target="../media/image80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sv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g"/><Relationship Id="rId5" Type="http://schemas.openxmlformats.org/officeDocument/2006/relationships/image" Target="../media/image85.jpg"/><Relationship Id="rId4" Type="http://schemas.openxmlformats.org/officeDocument/2006/relationships/image" Target="../media/image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JPG"/><Relationship Id="rId4" Type="http://schemas.openxmlformats.org/officeDocument/2006/relationships/image" Target="../media/image97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jpg"/><Relationship Id="rId4" Type="http://schemas.openxmlformats.org/officeDocument/2006/relationships/image" Target="../media/image99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7" Type="http://schemas.openxmlformats.org/officeDocument/2006/relationships/image" Target="../media/image104.jp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jpg"/><Relationship Id="rId5" Type="http://schemas.openxmlformats.org/officeDocument/2006/relationships/image" Target="../media/image60.jpg"/><Relationship Id="rId4" Type="http://schemas.openxmlformats.org/officeDocument/2006/relationships/image" Target="../media/image59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B6B85012-0DD3-4E8D-8B9B-A0F7DEF7B9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28" b="20510"/>
          <a:stretch/>
        </p:blipFill>
        <p:spPr>
          <a:xfrm>
            <a:off x="3661924" y="0"/>
            <a:ext cx="5101076" cy="3810000"/>
          </a:xfrm>
          <a:prstGeom prst="rect">
            <a:avLst/>
          </a:prstGeom>
        </p:spPr>
      </p:pic>
      <p:sp>
        <p:nvSpPr>
          <p:cNvPr id="7" name="CuadroTexto 6"/>
          <p:cNvSpPr txBox="1">
            <a:spLocks noChangeAspect="1"/>
          </p:cNvSpPr>
          <p:nvPr/>
        </p:nvSpPr>
        <p:spPr>
          <a:xfrm>
            <a:off x="4137203" y="1620141"/>
            <a:ext cx="462579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2060"/>
                </a:solidFill>
                <a:latin typeface="Work Sans" panose="00000500000000000000" pitchFamily="2" charset="0"/>
              </a:rPr>
              <a:t>El 10 de febrero </a:t>
            </a:r>
          </a:p>
          <a:p>
            <a:r>
              <a:rPr lang="en-US" sz="2200" dirty="0" err="1">
                <a:solidFill>
                  <a:srgbClr val="002060"/>
                </a:solidFill>
                <a:latin typeface="Work Sans" panose="00000500000000000000" pitchFamily="2" charset="0"/>
              </a:rPr>
              <a:t>En</a:t>
            </a:r>
            <a:r>
              <a:rPr lang="en-US" sz="2200" dirty="0">
                <a:solidFill>
                  <a:srgbClr val="002060"/>
                </a:solidFill>
                <a:latin typeface="Work Sans" panose="00000500000000000000" pitchFamily="2" charset="0"/>
              </a:rPr>
              <a:t> XXXXXXXXX </a:t>
            </a:r>
            <a:r>
              <a:rPr lang="en-US" sz="2200" b="1" dirty="0">
                <a:solidFill>
                  <a:srgbClr val="002060"/>
                </a:solidFill>
                <a:latin typeface="Work Sans" panose="00000500000000000000" pitchFamily="2" charset="0"/>
              </a:rPr>
              <a:t>NO</a:t>
            </a:r>
            <a:r>
              <a:rPr lang="en-US" sz="2200" dirty="0">
                <a:solidFill>
                  <a:srgbClr val="002060"/>
                </a:solidFill>
                <a:latin typeface="Work Sans" panose="00000500000000000000" pitchFamily="2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Work Sans" panose="00000500000000000000" pitchFamily="2" charset="0"/>
              </a:rPr>
              <a:t>habrá</a:t>
            </a:r>
            <a:r>
              <a:rPr lang="en-US" sz="2200" dirty="0">
                <a:solidFill>
                  <a:srgbClr val="002060"/>
                </a:solidFill>
                <a:latin typeface="Work Sans" panose="00000500000000000000" pitchFamily="2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Work Sans" panose="00000500000000000000" pitchFamily="2" charset="0"/>
              </a:rPr>
              <a:t>atención</a:t>
            </a:r>
            <a:r>
              <a:rPr lang="en-US" sz="2200" dirty="0">
                <a:solidFill>
                  <a:srgbClr val="002060"/>
                </a:solidFill>
                <a:latin typeface="Work Sans" panose="00000500000000000000" pitchFamily="2" charset="0"/>
              </a:rPr>
              <a:t> al </a:t>
            </a:r>
            <a:r>
              <a:rPr lang="en-US" sz="2200" dirty="0" err="1">
                <a:solidFill>
                  <a:srgbClr val="002060"/>
                </a:solidFill>
                <a:latin typeface="Work Sans" panose="00000500000000000000" pitchFamily="2" charset="0"/>
              </a:rPr>
              <a:t>público</a:t>
            </a:r>
            <a:r>
              <a:rPr lang="en-US" sz="2200" dirty="0">
                <a:solidFill>
                  <a:srgbClr val="002060"/>
                </a:solidFill>
                <a:latin typeface="Work Sans" panose="00000500000000000000" pitchFamily="2" charset="0"/>
              </a:rPr>
              <a:t>.</a:t>
            </a:r>
          </a:p>
        </p:txBody>
      </p:sp>
      <p:sp>
        <p:nvSpPr>
          <p:cNvPr id="8" name="CuadroTexto 7"/>
          <p:cNvSpPr txBox="1">
            <a:spLocks noChangeAspect="1"/>
          </p:cNvSpPr>
          <p:nvPr/>
        </p:nvSpPr>
        <p:spPr>
          <a:xfrm>
            <a:off x="4137203" y="538278"/>
            <a:ext cx="4377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300" dirty="0">
                <a:solidFill>
                  <a:srgbClr val="002060"/>
                </a:solidFill>
                <a:latin typeface="Work Sans" panose="00000500000000000000" pitchFamily="2" charset="0"/>
              </a:rPr>
              <a:t>El </a:t>
            </a:r>
            <a:r>
              <a:rPr lang="en-US" sz="2400" b="1" spc="300" dirty="0" err="1">
                <a:solidFill>
                  <a:srgbClr val="002060"/>
                </a:solidFill>
                <a:latin typeface="Work Sans" panose="00000500000000000000" pitchFamily="2" charset="0"/>
              </a:rPr>
              <a:t>Consulado</a:t>
            </a:r>
            <a:r>
              <a:rPr lang="en-US" sz="2400" b="1" spc="300" dirty="0">
                <a:solidFill>
                  <a:srgbClr val="002060"/>
                </a:solidFill>
                <a:latin typeface="Work Sans" panose="00000500000000000000" pitchFamily="2" charset="0"/>
              </a:rPr>
              <a:t> </a:t>
            </a:r>
            <a:r>
              <a:rPr lang="en-US" sz="2400" b="1" spc="300" dirty="0" err="1">
                <a:solidFill>
                  <a:srgbClr val="002060"/>
                </a:solidFill>
                <a:latin typeface="Work Sans" panose="00000500000000000000" pitchFamily="2" charset="0"/>
              </a:rPr>
              <a:t>en</a:t>
            </a:r>
            <a:r>
              <a:rPr lang="en-US" sz="2400" b="1" spc="300" dirty="0">
                <a:solidFill>
                  <a:srgbClr val="002060"/>
                </a:solidFill>
                <a:latin typeface="Work Sans" panose="00000500000000000000" pitchFamily="2" charset="0"/>
              </a:rPr>
              <a:t> Nueva York Informa: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5B5F499-04D2-4581-B44C-17EB11B182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02451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976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>
            <a:extLst>
              <a:ext uri="{FF2B5EF4-FFF2-40B4-BE49-F238E27FC236}">
                <a16:creationId xmlns:a16="http://schemas.microsoft.com/office/drawing/2014/main" id="{3A659AF7-E959-4967-B837-0A5EFEB0A5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8765190" cy="2913322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BD4D139D-C397-4B67-9952-401A1F4FB7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594" t="17372"/>
          <a:stretch/>
        </p:blipFill>
        <p:spPr>
          <a:xfrm>
            <a:off x="5422604" y="1905000"/>
            <a:ext cx="3340395" cy="1905000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243D4BAD-EA4A-4BCF-9D0B-D8A1822256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594" t="69716"/>
          <a:stretch/>
        </p:blipFill>
        <p:spPr>
          <a:xfrm>
            <a:off x="-2" y="2818514"/>
            <a:ext cx="5560829" cy="991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971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AD1C824A-AF21-48A7-99A3-5C347BD4A2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57" t="9682" b="8859"/>
          <a:stretch/>
        </p:blipFill>
        <p:spPr>
          <a:xfrm>
            <a:off x="335140" y="1688758"/>
            <a:ext cx="3638010" cy="178872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5A2B26C-E9B9-42F2-9FED-EB774220D6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5321" r="4585"/>
          <a:stretch/>
        </p:blipFill>
        <p:spPr>
          <a:xfrm>
            <a:off x="3039763" y="984255"/>
            <a:ext cx="5618205" cy="802571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8CF4CE27-ED8C-4903-8FF9-E978785F68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140" y="250136"/>
            <a:ext cx="3561905" cy="657143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2CA8EE6-0767-433A-BF21-CF34B5A339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1436" y="1786826"/>
            <a:ext cx="2004147" cy="202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858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32CD68A-48BD-4D91-8A2D-6DA2237E66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002"/>
          <a:stretch/>
        </p:blipFill>
        <p:spPr>
          <a:xfrm>
            <a:off x="0" y="-1"/>
            <a:ext cx="3499234" cy="3810001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7D8608A9-E14E-4D2B-9647-8ACFE12AC8DC}"/>
              </a:ext>
            </a:extLst>
          </p:cNvPr>
          <p:cNvSpPr/>
          <p:nvPr/>
        </p:nvSpPr>
        <p:spPr>
          <a:xfrm>
            <a:off x="0" y="2275067"/>
            <a:ext cx="3499234" cy="685610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56A171C-4076-4B72-945E-792627ACF5AF}"/>
              </a:ext>
            </a:extLst>
          </p:cNvPr>
          <p:cNvSpPr txBox="1">
            <a:spLocks noChangeAspect="1"/>
          </p:cNvSpPr>
          <p:nvPr/>
        </p:nvSpPr>
        <p:spPr>
          <a:xfrm>
            <a:off x="729934" y="2223135"/>
            <a:ext cx="27362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b="1" dirty="0">
                <a:solidFill>
                  <a:schemeClr val="bg1"/>
                </a:solidFill>
                <a:latin typeface="Work Sans" panose="00000500000000000000" pitchFamily="2" charset="0"/>
              </a:rPr>
              <a:t>informa</a:t>
            </a:r>
            <a:endParaRPr lang="en-US" sz="4400" dirty="0">
              <a:solidFill>
                <a:schemeClr val="bg1"/>
              </a:solidFill>
              <a:latin typeface="Work Sans" panose="00000500000000000000" pitchFamily="2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D6CB36F-2B91-4D58-B00E-595BFFB92E3E}"/>
              </a:ext>
            </a:extLst>
          </p:cNvPr>
          <p:cNvSpPr/>
          <p:nvPr/>
        </p:nvSpPr>
        <p:spPr>
          <a:xfrm>
            <a:off x="0" y="0"/>
            <a:ext cx="8763000" cy="381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41728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32CD68A-48BD-4D91-8A2D-6DA2237E66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002"/>
          <a:stretch/>
        </p:blipFill>
        <p:spPr>
          <a:xfrm>
            <a:off x="0" y="-1"/>
            <a:ext cx="3499234" cy="3810001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7D8608A9-E14E-4D2B-9647-8ACFE12AC8DC}"/>
              </a:ext>
            </a:extLst>
          </p:cNvPr>
          <p:cNvSpPr/>
          <p:nvPr/>
        </p:nvSpPr>
        <p:spPr>
          <a:xfrm>
            <a:off x="0" y="2275067"/>
            <a:ext cx="3499234" cy="685610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56A171C-4076-4B72-945E-792627ACF5AF}"/>
              </a:ext>
            </a:extLst>
          </p:cNvPr>
          <p:cNvSpPr txBox="1">
            <a:spLocks noChangeAspect="1"/>
          </p:cNvSpPr>
          <p:nvPr/>
        </p:nvSpPr>
        <p:spPr>
          <a:xfrm>
            <a:off x="729934" y="2223135"/>
            <a:ext cx="27362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b="1" dirty="0">
                <a:solidFill>
                  <a:schemeClr val="bg1"/>
                </a:solidFill>
                <a:latin typeface="Work Sans" panose="00000500000000000000" pitchFamily="2" charset="0"/>
              </a:rPr>
              <a:t>informa</a:t>
            </a:r>
            <a:endParaRPr lang="en-US" sz="4400" dirty="0">
              <a:solidFill>
                <a:schemeClr val="bg1"/>
              </a:solidFill>
              <a:latin typeface="Work Sans" panose="00000500000000000000" pitchFamily="2" charset="0"/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FEB6DA28-7E80-4E9A-9367-F1AFD07806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 flipH="1">
            <a:off x="7950927" y="-6"/>
            <a:ext cx="812074" cy="381000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D7C5220-3FEF-4258-B9DF-E921F5EEA38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0" b="15032"/>
          <a:stretch/>
        </p:blipFill>
        <p:spPr>
          <a:xfrm>
            <a:off x="3899661" y="-7"/>
            <a:ext cx="3650838" cy="381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15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B6B85012-0DD3-4E8D-8B9B-A0F7DEF7B9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28" b="20510"/>
          <a:stretch/>
        </p:blipFill>
        <p:spPr>
          <a:xfrm>
            <a:off x="3661924" y="0"/>
            <a:ext cx="5101076" cy="3810000"/>
          </a:xfrm>
          <a:prstGeom prst="rect">
            <a:avLst/>
          </a:prstGeom>
        </p:spPr>
      </p:pic>
      <p:sp>
        <p:nvSpPr>
          <p:cNvPr id="7" name="CuadroTexto 6"/>
          <p:cNvSpPr txBox="1">
            <a:spLocks noChangeAspect="1"/>
          </p:cNvSpPr>
          <p:nvPr/>
        </p:nvSpPr>
        <p:spPr>
          <a:xfrm>
            <a:off x="3931724" y="1102618"/>
            <a:ext cx="45614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CO" sz="2400" b="1" dirty="0">
              <a:solidFill>
                <a:srgbClr val="002060"/>
              </a:solidFill>
              <a:latin typeface="Work Sans" panose="00000500000000000000" pitchFamily="2" charset="0"/>
            </a:endParaRPr>
          </a:p>
          <a:p>
            <a:pPr algn="ctr"/>
            <a:r>
              <a:rPr lang="es-CO" sz="2400" b="1" dirty="0">
                <a:solidFill>
                  <a:srgbClr val="002060"/>
                </a:solidFill>
                <a:latin typeface="Work Sans" panose="00000500000000000000" pitchFamily="2" charset="0"/>
              </a:rPr>
              <a:t>Embajada de Colombia y su sección consular en Azerbaiyán no tendrá atención al público el 9 de noviembre de 2020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EE5F9CF-ECF9-4F81-A0CD-5976A5A0DB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142" y="399058"/>
            <a:ext cx="2780639" cy="55612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44FB7AA-F211-4E89-896A-225173BF39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585038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055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983830B7-55E4-4F1E-A3DA-77A6B1F22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-6628"/>
            <a:ext cx="8837221" cy="3810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D8C4DD7-C609-4768-8317-DF5116118BED}"/>
              </a:ext>
            </a:extLst>
          </p:cNvPr>
          <p:cNvSpPr txBox="1"/>
          <p:nvPr/>
        </p:nvSpPr>
        <p:spPr>
          <a:xfrm>
            <a:off x="4266371" y="1278833"/>
            <a:ext cx="412805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dirty="0">
                <a:solidFill>
                  <a:srgbClr val="002060"/>
                </a:solidFill>
                <a:latin typeface="Work Sans" panose="00000500000000000000" pitchFamily="2" charset="0"/>
              </a:rPr>
              <a:t>Consulado de Colombia en Frankfurt informa que no tendrá atención al público los días 25, 26 y 31 de diciembre de 2018, y 1 de enero de 2019.</a:t>
            </a:r>
            <a:endParaRPr sz="2000" dirty="0">
              <a:solidFill>
                <a:srgbClr val="002060"/>
              </a:solidFill>
              <a:latin typeface="Work Sans" panose="00000500000000000000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009F39F-7075-46FD-8D96-30050CB30E0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5" r="13949"/>
          <a:stretch/>
        </p:blipFill>
        <p:spPr>
          <a:xfrm>
            <a:off x="207065" y="0"/>
            <a:ext cx="3690731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611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983830B7-55E4-4F1E-A3DA-77A6B1F22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" y="0"/>
            <a:ext cx="8762998" cy="3810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D8C4DD7-C609-4768-8317-DF5116118BED}"/>
              </a:ext>
            </a:extLst>
          </p:cNvPr>
          <p:cNvSpPr txBox="1"/>
          <p:nvPr/>
        </p:nvSpPr>
        <p:spPr>
          <a:xfrm>
            <a:off x="4710266" y="1306766"/>
            <a:ext cx="36814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800" dirty="0">
                <a:solidFill>
                  <a:srgbClr val="002060"/>
                </a:solidFill>
                <a:latin typeface="Work Sans" panose="00000500000000000000" pitchFamily="2" charset="0"/>
              </a:rPr>
              <a:t>Colombia apoya a Juan </a:t>
            </a:r>
            <a:r>
              <a:rPr lang="es-CO" sz="1800" dirty="0" err="1">
                <a:solidFill>
                  <a:srgbClr val="002060"/>
                </a:solidFill>
                <a:latin typeface="Work Sans" panose="00000500000000000000" pitchFamily="2" charset="0"/>
              </a:rPr>
              <a:t>Guaidó</a:t>
            </a:r>
            <a:r>
              <a:rPr lang="es-CO" sz="1800" dirty="0">
                <a:solidFill>
                  <a:srgbClr val="002060"/>
                </a:solidFill>
                <a:latin typeface="Work Sans" panose="00000500000000000000" pitchFamily="2" charset="0"/>
              </a:rPr>
              <a:t>, y continuará actuando política y diplomáticamente para que Venezuela pueda vivir en democracia y libertad </a:t>
            </a:r>
            <a:endParaRPr sz="1800" dirty="0">
              <a:solidFill>
                <a:srgbClr val="002060"/>
              </a:solidFill>
              <a:latin typeface="Work Sans" panose="00000500000000000000" pitchFamily="2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2749848-2423-4E00-ABF0-F6E794051D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517" y="0"/>
            <a:ext cx="3987216" cy="797442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1061BD40-F071-4C24-A0F4-3E6E98A76F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 flipH="1">
            <a:off x="8390743" y="-4"/>
            <a:ext cx="372257" cy="381000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09E62AF6-EBDE-4960-98CB-06207831E62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2" r="13604"/>
          <a:stretch/>
        </p:blipFill>
        <p:spPr>
          <a:xfrm>
            <a:off x="0" y="0"/>
            <a:ext cx="4710264" cy="3810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1860E14-248F-46A8-817A-9FC28B2E15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135" y="1382353"/>
            <a:ext cx="1410475" cy="1326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669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5E7F8BBC-F5B7-49DE-8480-C2C5A7321DC6}"/>
              </a:ext>
            </a:extLst>
          </p:cNvPr>
          <p:cNvSpPr/>
          <p:nvPr/>
        </p:nvSpPr>
        <p:spPr>
          <a:xfrm>
            <a:off x="0" y="0"/>
            <a:ext cx="8763000" cy="381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DBE8AA2-3544-4554-B7F1-D86E5D1B5E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4522"/>
            <a:ext cx="8763000" cy="224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930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3E9B301-2AF8-4BCC-96A1-06D7F3718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85038" cy="3810000"/>
          </a:xfrm>
          <a:prstGeom prst="rect">
            <a:avLst/>
          </a:prstGeom>
        </p:spPr>
      </p:pic>
      <p:sp>
        <p:nvSpPr>
          <p:cNvPr id="7" name="CuadroTexto 6"/>
          <p:cNvSpPr txBox="1">
            <a:spLocks noChangeAspect="1"/>
          </p:cNvSpPr>
          <p:nvPr/>
        </p:nvSpPr>
        <p:spPr>
          <a:xfrm>
            <a:off x="3939638" y="1397168"/>
            <a:ext cx="44687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spc="300" dirty="0">
                <a:solidFill>
                  <a:srgbClr val="002060"/>
                </a:solidFill>
                <a:latin typeface="Work Sans" panose="00000500000000000000" pitchFamily="2" charset="0"/>
              </a:rPr>
              <a:t>El Consulado de Colombia en Orlando publica edicto del 12 de abril de 2019</a:t>
            </a:r>
            <a:endParaRPr lang="es-CO" sz="2000" dirty="0">
              <a:solidFill>
                <a:srgbClr val="002060"/>
              </a:solidFill>
              <a:latin typeface="Work Sans" panose="00000500000000000000" pitchFamily="2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E88410B-524B-4B32-A2A4-3EC150087B61}"/>
              </a:ext>
            </a:extLst>
          </p:cNvPr>
          <p:cNvSpPr/>
          <p:nvPr/>
        </p:nvSpPr>
        <p:spPr>
          <a:xfrm>
            <a:off x="0" y="0"/>
            <a:ext cx="8763000" cy="381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AF5BB0B-BBE6-425D-8AC4-07A5F2F852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698" y="420521"/>
            <a:ext cx="2780639" cy="556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821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3E9B301-2AF8-4BCC-96A1-06D7F3718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85038" cy="3810000"/>
          </a:xfrm>
          <a:prstGeom prst="rect">
            <a:avLst/>
          </a:prstGeom>
          <a:solidFill>
            <a:srgbClr val="3366CA"/>
          </a:solidFill>
        </p:spPr>
      </p:pic>
      <p:sp>
        <p:nvSpPr>
          <p:cNvPr id="7" name="CuadroTexto 6"/>
          <p:cNvSpPr txBox="1">
            <a:spLocks noChangeAspect="1"/>
          </p:cNvSpPr>
          <p:nvPr/>
        </p:nvSpPr>
        <p:spPr>
          <a:xfrm>
            <a:off x="4028619" y="390335"/>
            <a:ext cx="42907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>
                <a:solidFill>
                  <a:srgbClr val="002060"/>
                </a:solidFill>
                <a:latin typeface="Work Sans" panose="00000500000000000000" pitchFamily="2" charset="0"/>
              </a:rPr>
              <a:t>Debido a las condiciones climáticas actuales de hielo y nieve sobre el área metropolitana, </a:t>
            </a:r>
            <a:r>
              <a:rPr lang="es-CO" sz="1200" b="1" dirty="0">
                <a:solidFill>
                  <a:srgbClr val="3366CA"/>
                </a:solidFill>
                <a:latin typeface="Work Sans" panose="00000500000000000000" pitchFamily="2" charset="0"/>
              </a:rPr>
              <a:t>el Consulado de Colombia en Washington D.C. informa que la atención al público, el miércoles 30 de enero</a:t>
            </a:r>
            <a:r>
              <a:rPr lang="es-CO" sz="1200" dirty="0">
                <a:solidFill>
                  <a:srgbClr val="002060"/>
                </a:solidFill>
                <a:latin typeface="Work Sans" panose="00000500000000000000" pitchFamily="2" charset="0"/>
              </a:rPr>
              <a:t>, se prestará a partir de las </a:t>
            </a:r>
            <a:r>
              <a:rPr lang="es-CO" sz="1200" b="1" dirty="0">
                <a:solidFill>
                  <a:srgbClr val="3366CA"/>
                </a:solidFill>
                <a:latin typeface="Work Sans" panose="00000500000000000000" pitchFamily="2" charset="0"/>
              </a:rPr>
              <a:t>10:00 a.m. y hasta 3:00 p.m.</a:t>
            </a:r>
            <a:r>
              <a:rPr lang="es-CO" sz="1200" dirty="0">
                <a:solidFill>
                  <a:srgbClr val="002060"/>
                </a:solidFill>
                <a:latin typeface="Work Sans" panose="00000500000000000000" pitchFamily="2" charset="0"/>
              </a:rPr>
              <a:t>, acogiendo en parte la medida del Gobierno Federal de los Estados Unidos, que dispuso tres horas de retraso en la apertura de las oficinas.</a:t>
            </a:r>
          </a:p>
          <a:p>
            <a:endParaRPr lang="es-CO" sz="1200" dirty="0">
              <a:solidFill>
                <a:srgbClr val="002060"/>
              </a:solidFill>
              <a:latin typeface="Work Sans" panose="00000500000000000000" pitchFamily="2" charset="0"/>
            </a:endParaRPr>
          </a:p>
          <a:p>
            <a:r>
              <a:rPr lang="es-CO" sz="1200" dirty="0">
                <a:solidFill>
                  <a:srgbClr val="002060"/>
                </a:solidFill>
                <a:latin typeface="Work Sans" panose="00000500000000000000" pitchFamily="2" charset="0"/>
              </a:rPr>
              <a:t>Quienes hayan solicitado cita de 8:00 a.m. a 10:00 a.m. podrán acercarse posteriormente al Consulado sin cita previa.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E88410B-524B-4B32-A2A4-3EC150087B61}"/>
              </a:ext>
            </a:extLst>
          </p:cNvPr>
          <p:cNvSpPr/>
          <p:nvPr/>
        </p:nvSpPr>
        <p:spPr>
          <a:xfrm>
            <a:off x="0" y="0"/>
            <a:ext cx="8763000" cy="381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BD046EB-47CF-4A92-8EDC-ABBEA5BBDC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699" y="2825096"/>
            <a:ext cx="2780639" cy="556127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29437312-3A7E-4664-9604-924E144D1D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85038" y="-1"/>
            <a:ext cx="5177962" cy="188574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3D8B3303-C15C-48A5-942F-A82828EF3DE0}"/>
              </a:ext>
            </a:extLst>
          </p:cNvPr>
          <p:cNvSpPr/>
          <p:nvPr/>
        </p:nvSpPr>
        <p:spPr>
          <a:xfrm>
            <a:off x="487680" y="1108658"/>
            <a:ext cx="2845455" cy="639026"/>
          </a:xfrm>
          <a:prstGeom prst="rect">
            <a:avLst/>
          </a:prstGeom>
          <a:solidFill>
            <a:srgbClr val="3366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4606482-A026-4E0F-B237-7F76D82733C0}"/>
              </a:ext>
            </a:extLst>
          </p:cNvPr>
          <p:cNvSpPr txBox="1">
            <a:spLocks noChangeAspect="1"/>
          </p:cNvSpPr>
          <p:nvPr/>
        </p:nvSpPr>
        <p:spPr>
          <a:xfrm>
            <a:off x="353761" y="1101284"/>
            <a:ext cx="2935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800" b="1" dirty="0">
                <a:solidFill>
                  <a:schemeClr val="bg1"/>
                </a:solidFill>
                <a:latin typeface="Work Sans" panose="00000500000000000000" pitchFamily="2" charset="0"/>
              </a:rPr>
              <a:t>Consulado de Colombia en Washington D.C. </a:t>
            </a:r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15950753-2DB3-486F-88AA-4C70D96CA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85038" y="3625644"/>
            <a:ext cx="5177962" cy="188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13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DA5F3634-3F7B-4047-9536-12A106887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63000" cy="3810000"/>
          </a:xfrm>
          <a:prstGeom prst="rect">
            <a:avLst/>
          </a:prstGeom>
        </p:spPr>
      </p:pic>
      <p:sp>
        <p:nvSpPr>
          <p:cNvPr id="7" name="CuadroTexto 6"/>
          <p:cNvSpPr txBox="1">
            <a:spLocks noChangeAspect="1"/>
          </p:cNvSpPr>
          <p:nvPr/>
        </p:nvSpPr>
        <p:spPr>
          <a:xfrm>
            <a:off x="3517490" y="2008239"/>
            <a:ext cx="3878826" cy="646331"/>
          </a:xfrm>
          <a:prstGeom prst="rect">
            <a:avLst/>
          </a:prstGeom>
          <a:solidFill>
            <a:srgbClr val="01488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sz="3600" b="1" spc="300" dirty="0">
                <a:solidFill>
                  <a:schemeClr val="bg1"/>
                </a:solidFill>
                <a:latin typeface="Arial Black" panose="020B0A04020102020204" pitchFamily="34" charset="0"/>
              </a:rPr>
              <a:t>EMBAJADA</a:t>
            </a:r>
            <a:endParaRPr lang="es-CO" sz="36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E88410B-524B-4B32-A2A4-3EC150087B61}"/>
              </a:ext>
            </a:extLst>
          </p:cNvPr>
          <p:cNvSpPr/>
          <p:nvPr/>
        </p:nvSpPr>
        <p:spPr>
          <a:xfrm>
            <a:off x="0" y="0"/>
            <a:ext cx="8763000" cy="381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81850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DA5F3634-3F7B-4047-9536-12A106887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63000" cy="3810000"/>
          </a:xfrm>
          <a:prstGeom prst="rect">
            <a:avLst/>
          </a:prstGeom>
        </p:spPr>
      </p:pic>
      <p:sp>
        <p:nvSpPr>
          <p:cNvPr id="7" name="CuadroTexto 6"/>
          <p:cNvSpPr txBox="1">
            <a:spLocks noChangeAspect="1"/>
          </p:cNvSpPr>
          <p:nvPr/>
        </p:nvSpPr>
        <p:spPr>
          <a:xfrm>
            <a:off x="3517490" y="2008239"/>
            <a:ext cx="3878826" cy="646331"/>
          </a:xfrm>
          <a:prstGeom prst="rect">
            <a:avLst/>
          </a:prstGeom>
          <a:solidFill>
            <a:srgbClr val="01488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sz="3600" b="1" spc="300" dirty="0">
                <a:solidFill>
                  <a:schemeClr val="bg1"/>
                </a:solidFill>
                <a:latin typeface="Arial Black" panose="020B0A04020102020204" pitchFamily="34" charset="0"/>
              </a:rPr>
              <a:t>CONSULADO</a:t>
            </a:r>
            <a:endParaRPr lang="es-CO" sz="36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E88410B-524B-4B32-A2A4-3EC150087B61}"/>
              </a:ext>
            </a:extLst>
          </p:cNvPr>
          <p:cNvSpPr/>
          <p:nvPr/>
        </p:nvSpPr>
        <p:spPr>
          <a:xfrm>
            <a:off x="0" y="0"/>
            <a:ext cx="8763000" cy="381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928035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983830B7-55E4-4F1E-A3DA-77A6B1F22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5346356" y="1"/>
            <a:ext cx="3613817" cy="3809998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D8C4DD7-C609-4768-8317-DF5116118BED}"/>
              </a:ext>
            </a:extLst>
          </p:cNvPr>
          <p:cNvSpPr txBox="1"/>
          <p:nvPr/>
        </p:nvSpPr>
        <p:spPr>
          <a:xfrm>
            <a:off x="376826" y="1584411"/>
            <a:ext cx="466473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500" b="1" dirty="0">
                <a:solidFill>
                  <a:srgbClr val="002060"/>
                </a:solidFill>
                <a:latin typeface="Work Sans" panose="00000500000000000000" pitchFamily="2" charset="0"/>
              </a:rPr>
              <a:t>Carta del Embajador Manuel Hernando Solano a la comunidad en Singapur</a:t>
            </a:r>
            <a:endParaRPr sz="2500" b="1" dirty="0">
              <a:solidFill>
                <a:srgbClr val="002060"/>
              </a:solidFill>
              <a:latin typeface="Work Sans" panose="00000500000000000000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22A1805-DDB1-4E30-A924-F192BA936E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781" y="596520"/>
            <a:ext cx="2780639" cy="556127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1145DC2E-D83A-4F73-BEE2-A4274A8D33FD}"/>
              </a:ext>
            </a:extLst>
          </p:cNvPr>
          <p:cNvSpPr/>
          <p:nvPr/>
        </p:nvSpPr>
        <p:spPr>
          <a:xfrm>
            <a:off x="0" y="0"/>
            <a:ext cx="8960174" cy="3809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" name="Picture 12" descr="A picture containing person, colorful, person, standing&#10;&#10;Description automatically generated">
            <a:extLst>
              <a:ext uri="{FF2B5EF4-FFF2-40B4-BE49-F238E27FC236}">
                <a16:creationId xmlns:a16="http://schemas.microsoft.com/office/drawing/2014/main" id="{9E1E4FCB-1B1D-49DC-883A-110A8824EAE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590" y="0"/>
            <a:ext cx="2858584" cy="3811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0820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983830B7-55E4-4F1E-A3DA-77A6B1F22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4392892" cy="38100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1C15202-3019-4CD7-AF33-85C936FC798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5" r="8978" b="40366"/>
          <a:stretch/>
        </p:blipFill>
        <p:spPr>
          <a:xfrm>
            <a:off x="594004" y="168894"/>
            <a:ext cx="3367115" cy="3472207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850DBB8-C05E-4B24-A9F1-18153E437F20}"/>
              </a:ext>
            </a:extLst>
          </p:cNvPr>
          <p:cNvSpPr txBox="1"/>
          <p:nvPr/>
        </p:nvSpPr>
        <p:spPr>
          <a:xfrm>
            <a:off x="4782485" y="1163880"/>
            <a:ext cx="32830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800" dirty="0">
                <a:solidFill>
                  <a:srgbClr val="002060"/>
                </a:solidFill>
                <a:latin typeface="Work Sans" panose="00000500000000000000" pitchFamily="2" charset="0"/>
              </a:rPr>
              <a:t>El Consulado de Colombia en Quito invita a conmemorar el Día Nacional de la Memoria y Solidaridad con las Víctimas</a:t>
            </a:r>
          </a:p>
          <a:p>
            <a:pPr algn="ctr"/>
            <a:r>
              <a:rPr lang="es-CO" sz="1800" dirty="0">
                <a:solidFill>
                  <a:srgbClr val="002060"/>
                </a:solidFill>
                <a:latin typeface="Work Sans" panose="00000500000000000000" pitchFamily="2" charset="0"/>
              </a:rPr>
              <a:t>‘Arte para la memoria y la reconciliación’ </a:t>
            </a:r>
            <a:endParaRPr sz="1800" dirty="0">
              <a:solidFill>
                <a:srgbClr val="002060"/>
              </a:solidFill>
              <a:latin typeface="Work Sans" panose="00000500000000000000" pitchFamily="2" charset="0"/>
            </a:endParaRPr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0E700D0F-BB2F-474F-8502-C4DB4AB64B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370108" y="0"/>
            <a:ext cx="4392890" cy="3809998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F75634CF-34D4-493A-BEF3-D07CB2887158}"/>
              </a:ext>
            </a:extLst>
          </p:cNvPr>
          <p:cNvSpPr/>
          <p:nvPr/>
        </p:nvSpPr>
        <p:spPr>
          <a:xfrm>
            <a:off x="4166154" y="168892"/>
            <a:ext cx="3980513" cy="34722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C462FA0-C0D2-43E4-BECC-CFED56DD4E5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7" t="59053" r="3045" b="8240"/>
          <a:stretch/>
        </p:blipFill>
        <p:spPr>
          <a:xfrm>
            <a:off x="4171671" y="625575"/>
            <a:ext cx="3974997" cy="204388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3B5FA520-D950-4F8B-9966-553E0399F8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881" y="2792768"/>
            <a:ext cx="2780639" cy="556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0311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CAFECA0-D814-4040-A3B0-C07D06D752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9735"/>
            <a:ext cx="8960179" cy="389573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C92CD138-B9D1-41EC-9133-C2F884061336}"/>
              </a:ext>
            </a:extLst>
          </p:cNvPr>
          <p:cNvSpPr/>
          <p:nvPr/>
        </p:nvSpPr>
        <p:spPr>
          <a:xfrm>
            <a:off x="-1" y="-9735"/>
            <a:ext cx="2831691" cy="3895730"/>
          </a:xfrm>
          <a:prstGeom prst="rect">
            <a:avLst/>
          </a:prstGeom>
          <a:solidFill>
            <a:srgbClr val="3366CA"/>
          </a:solidFill>
          <a:ln>
            <a:solidFill>
              <a:srgbClr val="3366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80A1580-E21D-44FE-843B-7F9AD79899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2042"/>
            <a:ext cx="2831690" cy="300937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D82D9B5-0F03-4830-8BAF-FBF380180B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67" y="415347"/>
            <a:ext cx="2466953" cy="49339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E4B92905-E79A-4334-801F-F259E3C893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31689" y="2666188"/>
            <a:ext cx="6054213" cy="866051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59767E3-527A-4A02-8CE1-C4EBFE47F01F}"/>
              </a:ext>
            </a:extLst>
          </p:cNvPr>
          <p:cNvSpPr txBox="1"/>
          <p:nvPr/>
        </p:nvSpPr>
        <p:spPr>
          <a:xfrm>
            <a:off x="2764787" y="2792077"/>
            <a:ext cx="61284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dirty="0">
                <a:solidFill>
                  <a:schemeClr val="bg1"/>
                </a:solidFill>
                <a:latin typeface="Work Sans" panose="00000500000000000000" pitchFamily="2" charset="0"/>
              </a:rPr>
              <a:t>Consulado de Colombia en Yakarta hace recomendaciones a los colombianos que planeen viajar a Indonesia</a:t>
            </a:r>
          </a:p>
        </p:txBody>
      </p:sp>
    </p:spTree>
    <p:extLst>
      <p:ext uri="{BB962C8B-B14F-4D97-AF65-F5344CB8AC3E}">
        <p14:creationId xmlns:p14="http://schemas.microsoft.com/office/powerpoint/2010/main" val="10894716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983830B7-55E4-4F1E-A3DA-77A6B1F22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97179" y="0"/>
            <a:ext cx="8960179" cy="3818182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43C21653-2C76-4C8E-847E-1EBB9B30B7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7868372" y="0"/>
            <a:ext cx="894627" cy="3818182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D1785142-829C-477D-9D92-1BD7B9DFB4D5}"/>
              </a:ext>
            </a:extLst>
          </p:cNvPr>
          <p:cNvSpPr/>
          <p:nvPr/>
        </p:nvSpPr>
        <p:spPr>
          <a:xfrm>
            <a:off x="914401" y="0"/>
            <a:ext cx="6740012" cy="3810000"/>
          </a:xfrm>
          <a:prstGeom prst="rect">
            <a:avLst/>
          </a:prstGeom>
          <a:solidFill>
            <a:srgbClr val="E6EFFC"/>
          </a:solidFill>
          <a:ln>
            <a:solidFill>
              <a:srgbClr val="E6EF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333C3769-C11E-415E-BCCA-F934902CD0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590" y="732902"/>
            <a:ext cx="8763000" cy="224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5494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983830B7-55E4-4F1E-A3DA-77A6B1F22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2"/>
            <a:ext cx="4206239" cy="3810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D8C4DD7-C609-4768-8317-DF5116118BED}"/>
              </a:ext>
            </a:extLst>
          </p:cNvPr>
          <p:cNvSpPr txBox="1"/>
          <p:nvPr/>
        </p:nvSpPr>
        <p:spPr>
          <a:xfrm>
            <a:off x="4744545" y="856029"/>
            <a:ext cx="3686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002060"/>
                </a:solidFill>
                <a:latin typeface="Work Sans" panose="00000500000000000000" pitchFamily="2" charset="0"/>
              </a:rPr>
              <a:t>The Embassy of Colombia in The Hague - The Netherlands informs will be closed on 18, 19 and 22 April 2019 </a:t>
            </a:r>
            <a:endParaRPr lang="es-CO" sz="1800" dirty="0">
              <a:solidFill>
                <a:srgbClr val="002060"/>
              </a:solidFill>
              <a:latin typeface="Work Sans" panose="00000500000000000000" pitchFamily="2" charset="0"/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1F88ABA3-FBFF-428B-8414-C36245E421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06240" y="3307743"/>
            <a:ext cx="4556760" cy="50225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B409DC9-7C7D-4918-8FFA-A4E40425B3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283" y="2553284"/>
            <a:ext cx="2780639" cy="556127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1260A87A-EC6F-43EF-9E2C-475B82B01B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06240" y="-2"/>
            <a:ext cx="4556760" cy="502257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960FCEE-BC0F-43CD-B31C-0465D591371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97" t="863" b="30734"/>
          <a:stretch/>
        </p:blipFill>
        <p:spPr>
          <a:xfrm>
            <a:off x="1" y="502255"/>
            <a:ext cx="4206239" cy="2805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859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983830B7-55E4-4F1E-A3DA-77A6B1F22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2"/>
            <a:ext cx="4206239" cy="3810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D8C4DD7-C609-4768-8317-DF5116118BED}"/>
              </a:ext>
            </a:extLst>
          </p:cNvPr>
          <p:cNvSpPr txBox="1"/>
          <p:nvPr/>
        </p:nvSpPr>
        <p:spPr>
          <a:xfrm>
            <a:off x="4403271" y="745691"/>
            <a:ext cx="41626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dirty="0">
                <a:solidFill>
                  <a:srgbClr val="002060"/>
                </a:solidFill>
                <a:latin typeface="Work Sans" panose="00000500000000000000" pitchFamily="2" charset="0"/>
              </a:rPr>
              <a:t>El Ministerio de Relaciones Exteriores recuerda a los colombianos fuera del país que pueden inscribir la cédula de ciudadanía en cualquier momento, hasta dos meses antes de la respectiva jornada electoral en el exterior</a:t>
            </a: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1F88ABA3-FBFF-428B-8414-C36245E421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06240" y="3307743"/>
            <a:ext cx="4556760" cy="50225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B409DC9-7C7D-4918-8FFA-A4E40425B3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924" y="2558787"/>
            <a:ext cx="2225391" cy="445078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1260A87A-EC6F-43EF-9E2C-475B82B01B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06240" y="-2"/>
            <a:ext cx="4556760" cy="50225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3B378CD-D42F-45C3-B4E9-E367ACE69ED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04281"/>
            <a:ext cx="4206239" cy="280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7683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983830B7-55E4-4F1E-A3DA-77A6B1F22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2"/>
            <a:ext cx="4206239" cy="3810000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1F88ABA3-FBFF-428B-8414-C36245E421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06240" y="3307743"/>
            <a:ext cx="4556760" cy="50225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B409DC9-7C7D-4918-8FFA-A4E40425B3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283" y="2553284"/>
            <a:ext cx="2780639" cy="556127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1260A87A-EC6F-43EF-9E2C-475B82B01B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06240" y="-2"/>
            <a:ext cx="4556760" cy="502257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960FCEE-BC0F-43CD-B31C-0465D591371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97" t="863" b="30734"/>
          <a:stretch/>
        </p:blipFill>
        <p:spPr>
          <a:xfrm>
            <a:off x="1" y="502255"/>
            <a:ext cx="4206239" cy="280548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E5E3D67-2DE7-41E7-A306-2EBF7206BDD9}"/>
              </a:ext>
            </a:extLst>
          </p:cNvPr>
          <p:cNvSpPr txBox="1"/>
          <p:nvPr/>
        </p:nvSpPr>
        <p:spPr>
          <a:xfrm>
            <a:off x="5073445" y="1019938"/>
            <a:ext cx="35767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solidFill>
                  <a:srgbClr val="002060"/>
                </a:solidFill>
                <a:latin typeface="Work Sans" panose="00000500000000000000" pitchFamily="2" charset="0"/>
              </a:rPr>
              <a:t>Consulado de Colombia en Toronto informa las tarifas consulares vigentes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9E6AA1E-3590-4AB3-AB41-0AF69CC51A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479" y="1270844"/>
            <a:ext cx="1243189" cy="108410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9B7A534-11D3-4F8E-9CD6-47F35744F4E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02255"/>
            <a:ext cx="4206240" cy="280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1281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983830B7-55E4-4F1E-A3DA-77A6B1F22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6761" y="0"/>
            <a:ext cx="4206239" cy="3810000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1F88ABA3-FBFF-428B-8414-C36245E421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3307745"/>
            <a:ext cx="4556760" cy="50225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B409DC9-7C7D-4918-8FFA-A4E40425B3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043" y="2553286"/>
            <a:ext cx="2780639" cy="556127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1260A87A-EC6F-43EF-9E2C-475B82B01B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0"/>
            <a:ext cx="4556760" cy="50225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E5E3D67-2DE7-41E7-A306-2EBF7206BDD9}"/>
              </a:ext>
            </a:extLst>
          </p:cNvPr>
          <p:cNvSpPr txBox="1"/>
          <p:nvPr/>
        </p:nvSpPr>
        <p:spPr>
          <a:xfrm>
            <a:off x="208636" y="927607"/>
            <a:ext cx="41394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800" b="1" dirty="0">
                <a:solidFill>
                  <a:srgbClr val="002060"/>
                </a:solidFill>
                <a:latin typeface="Work Sans" panose="00000500000000000000" pitchFamily="2" charset="0"/>
              </a:rPr>
              <a:t>Embajada de Colombia y su sección en Sudáfrica no tendrán atención al público el 24 de septiembre de 2020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9E6AA1E-3590-4AB3-AB41-0AF69CC51A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48155" y="-1427803"/>
            <a:ext cx="1243189" cy="108410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E2FBE6F-7419-4AD1-8A3B-AC5044C0284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760" y="502237"/>
            <a:ext cx="4206240" cy="280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7730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983830B7-55E4-4F1E-A3DA-77A6B1F22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6761" y="0"/>
            <a:ext cx="4206239" cy="3810000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1F88ABA3-FBFF-428B-8414-C36245E421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3307745"/>
            <a:ext cx="4556760" cy="50225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B409DC9-7C7D-4918-8FFA-A4E40425B3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043" y="2553286"/>
            <a:ext cx="2780639" cy="556127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1260A87A-EC6F-43EF-9E2C-475B82B01B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0"/>
            <a:ext cx="4556760" cy="502257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960FCEE-BC0F-43CD-B31C-0465D591371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97" t="863" b="30734"/>
          <a:stretch/>
        </p:blipFill>
        <p:spPr>
          <a:xfrm>
            <a:off x="4556761" y="502253"/>
            <a:ext cx="4206239" cy="280548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E5E3D67-2DE7-41E7-A306-2EBF7206BDD9}"/>
              </a:ext>
            </a:extLst>
          </p:cNvPr>
          <p:cNvSpPr txBox="1"/>
          <p:nvPr/>
        </p:nvSpPr>
        <p:spPr>
          <a:xfrm>
            <a:off x="120316" y="789107"/>
            <a:ext cx="41394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800" dirty="0">
                <a:solidFill>
                  <a:srgbClr val="002060"/>
                </a:solidFill>
                <a:latin typeface="Work Sans" panose="00000500000000000000" pitchFamily="2" charset="0"/>
              </a:rPr>
              <a:t>Desde este 1 de febrero cambian las tarifas para trámites como duplicado y rectificación, de cédula de ciudadanía y tarjeta de identidad, y copia de registro civil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6B0BB87-DC25-46DD-AB13-898FB17AF55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761" y="502232"/>
            <a:ext cx="4206240" cy="28055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9E6AA1E-3590-4AB3-AB41-0AF69CC51A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48155" y="-1427803"/>
            <a:ext cx="1243189" cy="108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6668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983830B7-55E4-4F1E-A3DA-77A6B1F22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2"/>
            <a:ext cx="4206239" cy="3810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D8C4DD7-C609-4768-8317-DF5116118BED}"/>
              </a:ext>
            </a:extLst>
          </p:cNvPr>
          <p:cNvSpPr txBox="1"/>
          <p:nvPr/>
        </p:nvSpPr>
        <p:spPr>
          <a:xfrm>
            <a:off x="4854494" y="866050"/>
            <a:ext cx="34662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solidFill>
                  <a:srgbClr val="002060"/>
                </a:solidFill>
                <a:latin typeface="Work Sans" panose="00000500000000000000" pitchFamily="2" charset="0"/>
              </a:rPr>
              <a:t>Información sobre medios de pago de trámites en el Consulado de Colombia en Santiago de Chile</a:t>
            </a: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1F88ABA3-FBFF-428B-8414-C36245E421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06240" y="3307743"/>
            <a:ext cx="4556760" cy="50225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B409DC9-7C7D-4918-8FFA-A4E40425B3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283" y="2383156"/>
            <a:ext cx="2780639" cy="556127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1260A87A-EC6F-43EF-9E2C-475B82B01B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06240" y="-2"/>
            <a:ext cx="4556760" cy="50225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432D8C8-BE02-4254-8189-E41DD96B482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1502"/>
            <a:ext cx="4208438" cy="280699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38940AC-0814-45B1-BCF8-EF17D36F3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906" y="2374241"/>
            <a:ext cx="3123428" cy="56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650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983830B7-55E4-4F1E-A3DA-77A6B1F22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2"/>
            <a:ext cx="4206239" cy="3810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D8C4DD7-C609-4768-8317-DF5116118BED}"/>
              </a:ext>
            </a:extLst>
          </p:cNvPr>
          <p:cNvSpPr txBox="1"/>
          <p:nvPr/>
        </p:nvSpPr>
        <p:spPr>
          <a:xfrm>
            <a:off x="4284406" y="676689"/>
            <a:ext cx="425511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solidFill>
                  <a:srgbClr val="002060"/>
                </a:solidFill>
                <a:latin typeface="Work Sans" panose="00000500000000000000" pitchFamily="2" charset="0"/>
              </a:rPr>
              <a:t>Embajadas de Colombia y sus secciones consulares no tendrán atención al público los días 18 y 19 de abril de 2019, </a:t>
            </a:r>
          </a:p>
          <a:p>
            <a:pPr algn="ctr"/>
            <a:r>
              <a:rPr lang="es-CO" sz="2000" b="1" dirty="0">
                <a:solidFill>
                  <a:srgbClr val="002060"/>
                </a:solidFill>
                <a:latin typeface="Work Sans" panose="00000500000000000000" pitchFamily="2" charset="0"/>
              </a:rPr>
              <a:t>Jueves y Viernes Santo</a:t>
            </a: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1F88ABA3-FBFF-428B-8414-C36245E421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06240" y="3307743"/>
            <a:ext cx="4556760" cy="50225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B409DC9-7C7D-4918-8FFA-A4E40425B3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283" y="2383156"/>
            <a:ext cx="2780639" cy="556127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1260A87A-EC6F-43EF-9E2C-475B82B01B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06240" y="-2"/>
            <a:ext cx="4556760" cy="50225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38940AC-0814-45B1-BCF8-EF17D36F3D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906" y="2374241"/>
            <a:ext cx="3123428" cy="56504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810C047-46D0-46A5-AD15-234C8DB00CD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36328" b="2323"/>
          <a:stretch/>
        </p:blipFill>
        <p:spPr>
          <a:xfrm>
            <a:off x="0" y="502256"/>
            <a:ext cx="4206239" cy="2805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3012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983830B7-55E4-4F1E-A3DA-77A6B1F22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2"/>
            <a:ext cx="4206239" cy="3810000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1F88ABA3-FBFF-428B-8414-C36245E421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06240" y="3307743"/>
            <a:ext cx="4556760" cy="50225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B409DC9-7C7D-4918-8FFA-A4E40425B3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300" y="2587583"/>
            <a:ext cx="2780639" cy="556127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1260A87A-EC6F-43EF-9E2C-475B82B01B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06240" y="-2"/>
            <a:ext cx="4556760" cy="50225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432D8C8-BE02-4254-8189-E41DD96B482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1502"/>
            <a:ext cx="4208438" cy="2806995"/>
          </a:xfrm>
          <a:prstGeom prst="rect">
            <a:avLst/>
          </a:prstGeom>
        </p:spPr>
      </p:pic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8591ED21-82FA-4294-8319-FD26523000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1752373"/>
              </p:ext>
            </p:extLst>
          </p:nvPr>
        </p:nvGraphicFramePr>
        <p:xfrm>
          <a:off x="2550514" y="-2265154"/>
          <a:ext cx="5842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1000">
                  <a:extLst>
                    <a:ext uri="{9D8B030D-6E8A-4147-A177-3AD203B41FA5}">
                      <a16:colId xmlns:a16="http://schemas.microsoft.com/office/drawing/2014/main" val="1633117227"/>
                    </a:ext>
                  </a:extLst>
                </a:gridCol>
                <a:gridCol w="2921000">
                  <a:extLst>
                    <a:ext uri="{9D8B030D-6E8A-4147-A177-3AD203B41FA5}">
                      <a16:colId xmlns:a16="http://schemas.microsoft.com/office/drawing/2014/main" val="2747147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568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800" b="1" dirty="0">
                          <a:solidFill>
                            <a:srgbClr val="002060"/>
                          </a:solidFill>
                          <a:latin typeface="Work Sans" panose="00000500000000000000" pitchFamily="2" charset="0"/>
                        </a:rPr>
                        <a:t>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kern="1200" dirty="0">
                          <a:solidFill>
                            <a:srgbClr val="002060"/>
                          </a:solidFill>
                          <a:effectLst/>
                          <a:latin typeface="Work Sans" panose="00000500000000000000" pitchFamily="2" charset="0"/>
                          <a:ea typeface="+mn-ea"/>
                          <a:cs typeface="+mn-cs"/>
                        </a:rPr>
                        <a:t>National Australia Bank</a:t>
                      </a:r>
                      <a:endParaRPr lang="es-CO" sz="1800" dirty="0">
                        <a:solidFill>
                          <a:srgbClr val="002060"/>
                        </a:solidFill>
                        <a:latin typeface="Work Sans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707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800" b="1" dirty="0">
                          <a:solidFill>
                            <a:srgbClr val="002060"/>
                          </a:solidFill>
                          <a:latin typeface="Work Sans" panose="00000500000000000000" pitchFamily="2" charset="0"/>
                        </a:rPr>
                        <a:t>Account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dirty="0">
                          <a:solidFill>
                            <a:srgbClr val="002060"/>
                          </a:solidFill>
                          <a:latin typeface="Work Sans" panose="00000500000000000000" pitchFamily="2" charset="0"/>
                        </a:rPr>
                        <a:t>Consulate of Colombia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720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800" b="1" dirty="0">
                          <a:solidFill>
                            <a:srgbClr val="002060"/>
                          </a:solidFill>
                          <a:latin typeface="Work Sans" panose="00000500000000000000" pitchFamily="2" charset="0"/>
                        </a:rPr>
                        <a:t>BSB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dirty="0">
                          <a:solidFill>
                            <a:srgbClr val="002060"/>
                          </a:solidFill>
                          <a:latin typeface="Work Sans" panose="00000500000000000000" pitchFamily="2" charset="0"/>
                        </a:rPr>
                        <a:t>082 – 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950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800" b="1" dirty="0">
                          <a:solidFill>
                            <a:srgbClr val="002060"/>
                          </a:solidFill>
                          <a:latin typeface="Work Sans" panose="00000500000000000000" pitchFamily="2" charset="0"/>
                        </a:rPr>
                        <a:t>Account </a:t>
                      </a:r>
                      <a:r>
                        <a:rPr lang="es-CO" sz="1800" b="1" dirty="0" err="1">
                          <a:solidFill>
                            <a:srgbClr val="002060"/>
                          </a:solidFill>
                          <a:latin typeface="Work Sans" panose="00000500000000000000" pitchFamily="2" charset="0"/>
                        </a:rPr>
                        <a:t>Number</a:t>
                      </a:r>
                      <a:endParaRPr lang="es-CO" sz="1800" b="1" dirty="0">
                        <a:solidFill>
                          <a:srgbClr val="002060"/>
                        </a:solidFill>
                        <a:latin typeface="Work Sa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dirty="0">
                          <a:solidFill>
                            <a:srgbClr val="002060"/>
                          </a:solidFill>
                          <a:latin typeface="Work Sans" panose="00000500000000000000" pitchFamily="2" charset="0"/>
                        </a:rPr>
                        <a:t>57 – 461 – 7245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133221"/>
                  </a:ext>
                </a:extLst>
              </a:tr>
            </a:tbl>
          </a:graphicData>
        </a:graphic>
      </p:graphicFrame>
      <p:pic>
        <p:nvPicPr>
          <p:cNvPr id="15" name="Imagen 14">
            <a:extLst>
              <a:ext uri="{FF2B5EF4-FFF2-40B4-BE49-F238E27FC236}">
                <a16:creationId xmlns:a16="http://schemas.microsoft.com/office/drawing/2014/main" id="{9DC772EA-F532-4A0C-8E2E-C78CCB6FFF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66002" y="1324160"/>
            <a:ext cx="4237233" cy="1099390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F84BFBB5-C456-4600-A84B-610AC1852D90}"/>
              </a:ext>
            </a:extLst>
          </p:cNvPr>
          <p:cNvSpPr txBox="1"/>
          <p:nvPr/>
        </p:nvSpPr>
        <p:spPr>
          <a:xfrm>
            <a:off x="4206238" y="585950"/>
            <a:ext cx="45567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500" b="1" dirty="0">
                <a:solidFill>
                  <a:srgbClr val="002060"/>
                </a:solidFill>
                <a:latin typeface="Work Sans" panose="00000500000000000000" pitchFamily="2" charset="0"/>
              </a:rPr>
              <a:t>Información bancaria para pago de trámites en el Consulado de Colombia en Sídney</a:t>
            </a:r>
          </a:p>
        </p:txBody>
      </p:sp>
    </p:spTree>
    <p:extLst>
      <p:ext uri="{BB962C8B-B14F-4D97-AF65-F5344CB8AC3E}">
        <p14:creationId xmlns:p14="http://schemas.microsoft.com/office/powerpoint/2010/main" val="41413649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983830B7-55E4-4F1E-A3DA-77A6B1F22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2"/>
            <a:ext cx="4206239" cy="3810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D8C4DD7-C609-4768-8317-DF5116118BED}"/>
              </a:ext>
            </a:extLst>
          </p:cNvPr>
          <p:cNvSpPr txBox="1"/>
          <p:nvPr/>
        </p:nvSpPr>
        <p:spPr>
          <a:xfrm>
            <a:off x="4424517" y="1052150"/>
            <a:ext cx="39674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800" dirty="0">
                <a:solidFill>
                  <a:srgbClr val="002060"/>
                </a:solidFill>
                <a:latin typeface="Work Sans" panose="00000500000000000000" pitchFamily="2" charset="0"/>
              </a:rPr>
              <a:t>Juan Manuel Corzo Román asumió funciones como nuevo Embajador de Colombia en Cuba</a:t>
            </a:r>
            <a:endParaRPr sz="1800" b="1" dirty="0">
              <a:solidFill>
                <a:srgbClr val="002060"/>
              </a:solidFill>
              <a:latin typeface="Work Sans" panose="00000500000000000000" pitchFamily="2" charset="0"/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1F88ABA3-FBFF-428B-8414-C36245E421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06240" y="3523692"/>
            <a:ext cx="4556760" cy="28630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B409DC9-7C7D-4918-8FFA-A4E40425B3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413" y="2585077"/>
            <a:ext cx="2366413" cy="473282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1260A87A-EC6F-43EF-9E2C-475B82B01B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06240" y="-1"/>
            <a:ext cx="4556760" cy="28630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2C7F40E-607A-4C9A-8C57-5D7507D1CAD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0" r="15898"/>
          <a:stretch/>
        </p:blipFill>
        <p:spPr>
          <a:xfrm>
            <a:off x="1" y="286306"/>
            <a:ext cx="4206240" cy="323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309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983830B7-55E4-4F1E-A3DA-77A6B1F22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6760" y="0"/>
            <a:ext cx="4206239" cy="3810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D8C4DD7-C609-4768-8317-DF5116118BED}"/>
              </a:ext>
            </a:extLst>
          </p:cNvPr>
          <p:cNvSpPr txBox="1"/>
          <p:nvPr/>
        </p:nvSpPr>
        <p:spPr>
          <a:xfrm>
            <a:off x="389936" y="667379"/>
            <a:ext cx="37768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800" b="1" dirty="0">
                <a:solidFill>
                  <a:srgbClr val="002060"/>
                </a:solidFill>
                <a:latin typeface="Work Sans" panose="00000500000000000000" pitchFamily="2" charset="0"/>
              </a:rPr>
              <a:t>Desde el 26 de abril de 2018 los menores entre 0 y 7 años que viajen, vía aérea, deben presentar copia fiel del Registro Civil de Nacimiento </a:t>
            </a:r>
            <a:endParaRPr sz="1800" b="1" dirty="0">
              <a:solidFill>
                <a:srgbClr val="002060"/>
              </a:solidFill>
              <a:latin typeface="Work Sans" panose="00000500000000000000" pitchFamily="2" charset="0"/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1F88ABA3-FBFF-428B-8414-C36245E421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3307743"/>
            <a:ext cx="4556760" cy="50225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B409DC9-7C7D-4918-8FFA-A4E40425B3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064" y="2347010"/>
            <a:ext cx="2780639" cy="556127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1260A87A-EC6F-43EF-9E2C-475B82B01B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2"/>
            <a:ext cx="4556760" cy="50225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1D626690-2D51-4D66-9446-9A9482D4DA8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" b="11305"/>
          <a:stretch/>
        </p:blipFill>
        <p:spPr>
          <a:xfrm>
            <a:off x="4556760" y="502255"/>
            <a:ext cx="4206238" cy="2805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9186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983830B7-55E4-4F1E-A3DA-77A6B1F22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8587" y="71438"/>
            <a:ext cx="8505825" cy="3667125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D8C4DD7-C609-4768-8317-DF5116118BED}"/>
              </a:ext>
            </a:extLst>
          </p:cNvPr>
          <p:cNvSpPr txBox="1"/>
          <p:nvPr/>
        </p:nvSpPr>
        <p:spPr>
          <a:xfrm>
            <a:off x="1316526" y="890884"/>
            <a:ext cx="648693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500" b="1" dirty="0">
                <a:solidFill>
                  <a:srgbClr val="002060"/>
                </a:solidFill>
                <a:latin typeface="Work Sans" panose="00000500000000000000" pitchFamily="2" charset="0"/>
              </a:rPr>
              <a:t>Por primera vez, artesanías de Colombia viajan a Oslo, Noruega</a:t>
            </a:r>
            <a:endParaRPr sz="3500" b="1" dirty="0">
              <a:solidFill>
                <a:srgbClr val="002060"/>
              </a:solidFill>
              <a:latin typeface="Work Sans" panose="00000500000000000000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1799A42-E458-4DA4-A063-79B88FDE929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0670"/>
          <a:stretch/>
        </p:blipFill>
        <p:spPr>
          <a:xfrm>
            <a:off x="128587" y="71438"/>
            <a:ext cx="4529552" cy="58166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496176A-6365-4FCA-A09A-B9C6818F77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552" y="3059162"/>
            <a:ext cx="2780639" cy="556127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A431A8CE-3C83-4B61-B7FF-2CB859E038AB}"/>
              </a:ext>
            </a:extLst>
          </p:cNvPr>
          <p:cNvSpPr/>
          <p:nvPr/>
        </p:nvSpPr>
        <p:spPr>
          <a:xfrm>
            <a:off x="0" y="0"/>
            <a:ext cx="8763000" cy="381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470431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983830B7-55E4-4F1E-A3DA-77A6B1F22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8763000" cy="3810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D8C4DD7-C609-4768-8317-DF5116118BED}"/>
              </a:ext>
            </a:extLst>
          </p:cNvPr>
          <p:cNvSpPr txBox="1"/>
          <p:nvPr/>
        </p:nvSpPr>
        <p:spPr>
          <a:xfrm>
            <a:off x="971550" y="794209"/>
            <a:ext cx="760095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500" b="1" dirty="0">
                <a:solidFill>
                  <a:srgbClr val="002060"/>
                </a:solidFill>
                <a:latin typeface="Work Sans" panose="00000500000000000000" pitchFamily="2" charset="0"/>
              </a:rPr>
              <a:t>Embajada de Colombia publica el boletín con las recientes medidas del Gobierno colombiano y sudafricano en relación con la pandemia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496176A-6365-4FCA-A09A-B9C6818F77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039" y="2742348"/>
            <a:ext cx="2780639" cy="556127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A431A8CE-3C83-4B61-B7FF-2CB859E038AB}"/>
              </a:ext>
            </a:extLst>
          </p:cNvPr>
          <p:cNvSpPr/>
          <p:nvPr/>
        </p:nvSpPr>
        <p:spPr>
          <a:xfrm>
            <a:off x="0" y="0"/>
            <a:ext cx="8763000" cy="381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E79CD1-AC2E-48F0-B168-0092525B364F}"/>
              </a:ext>
            </a:extLst>
          </p:cNvPr>
          <p:cNvSpPr txBox="1"/>
          <p:nvPr/>
        </p:nvSpPr>
        <p:spPr>
          <a:xfrm>
            <a:off x="0" y="157582"/>
            <a:ext cx="5738070" cy="353943"/>
          </a:xfrm>
          <a:prstGeom prst="rect">
            <a:avLst/>
          </a:prstGeom>
          <a:solidFill>
            <a:srgbClr val="6599FF"/>
          </a:solidFill>
        </p:spPr>
        <p:txBody>
          <a:bodyPr wrap="square" rtlCol="0">
            <a:spAutoFit/>
          </a:bodyPr>
          <a:lstStyle/>
          <a:p>
            <a:r>
              <a:rPr lang="es-CO" sz="1700" dirty="0">
                <a:solidFill>
                  <a:schemeClr val="bg1"/>
                </a:solidFill>
                <a:latin typeface="Work Sans SemiBold" panose="00000700000000000000" pitchFamily="50" charset="0"/>
              </a:rPr>
              <a:t>CONNACIONALES RESIDENTES SUDÁFRICA</a:t>
            </a:r>
          </a:p>
        </p:txBody>
      </p:sp>
    </p:spTree>
    <p:extLst>
      <p:ext uri="{BB962C8B-B14F-4D97-AF65-F5344CB8AC3E}">
        <p14:creationId xmlns:p14="http://schemas.microsoft.com/office/powerpoint/2010/main" val="42773057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cielo, señal, computadora&#10;&#10;Descripción generada automáticamente">
            <a:extLst>
              <a:ext uri="{FF2B5EF4-FFF2-40B4-BE49-F238E27FC236}">
                <a16:creationId xmlns:a16="http://schemas.microsoft.com/office/drawing/2014/main" id="{B37182E4-4A14-4A0C-B404-EC504DCCCD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8759952" cy="3810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4CF01138-9760-41D3-A1F3-634B03233457}"/>
              </a:ext>
            </a:extLst>
          </p:cNvPr>
          <p:cNvSpPr/>
          <p:nvPr/>
        </p:nvSpPr>
        <p:spPr>
          <a:xfrm>
            <a:off x="1152525" y="523876"/>
            <a:ext cx="4019550" cy="1171575"/>
          </a:xfrm>
          <a:prstGeom prst="rect">
            <a:avLst/>
          </a:prstGeom>
          <a:solidFill>
            <a:srgbClr val="0B355B"/>
          </a:solidFill>
          <a:ln>
            <a:solidFill>
              <a:srgbClr val="0B35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12725B4-743A-4BFB-9409-8E1163E658AE}"/>
              </a:ext>
            </a:extLst>
          </p:cNvPr>
          <p:cNvSpPr/>
          <p:nvPr/>
        </p:nvSpPr>
        <p:spPr>
          <a:xfrm>
            <a:off x="3790950" y="2371725"/>
            <a:ext cx="3886200" cy="828675"/>
          </a:xfrm>
          <a:prstGeom prst="rect">
            <a:avLst/>
          </a:prstGeom>
          <a:solidFill>
            <a:srgbClr val="0B355B"/>
          </a:solidFill>
          <a:ln>
            <a:solidFill>
              <a:srgbClr val="0B35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8C4DD7-C609-4768-8317-DF5116118BED}"/>
              </a:ext>
            </a:extLst>
          </p:cNvPr>
          <p:cNvSpPr txBox="1"/>
          <p:nvPr/>
        </p:nvSpPr>
        <p:spPr>
          <a:xfrm>
            <a:off x="1152525" y="494825"/>
            <a:ext cx="40195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800" b="1" dirty="0">
                <a:solidFill>
                  <a:schemeClr val="bg1"/>
                </a:solidFill>
                <a:latin typeface="Work Sans" panose="00000500000000000000" pitchFamily="2" charset="0"/>
              </a:rPr>
              <a:t>Atendiendo las medidas de emergencia el Consulado modifica su horario de atención al público</a:t>
            </a:r>
            <a:endParaRPr sz="1800" b="1" dirty="0">
              <a:solidFill>
                <a:schemeClr val="bg1"/>
              </a:solidFill>
              <a:latin typeface="Work Sans" panose="00000500000000000000" pitchFamily="2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E350235D-B676-4F98-8FEA-0877FE3489C3}"/>
              </a:ext>
            </a:extLst>
          </p:cNvPr>
          <p:cNvSpPr/>
          <p:nvPr/>
        </p:nvSpPr>
        <p:spPr>
          <a:xfrm>
            <a:off x="3609975" y="2410213"/>
            <a:ext cx="41529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000" dirty="0">
                <a:solidFill>
                  <a:schemeClr val="bg1"/>
                </a:solidFill>
                <a:latin typeface="Work Sans" panose="00000500000000000000" pitchFamily="2" charset="0"/>
              </a:rPr>
              <a:t>Consulado de Colombia en </a:t>
            </a:r>
          </a:p>
          <a:p>
            <a:pPr algn="ctr"/>
            <a:r>
              <a:rPr lang="es-CO" sz="2000" dirty="0">
                <a:solidFill>
                  <a:schemeClr val="bg1"/>
                </a:solidFill>
                <a:latin typeface="Work Sans" panose="00000500000000000000" pitchFamily="2" charset="0"/>
              </a:rPr>
              <a:t>Viena</a:t>
            </a:r>
          </a:p>
        </p:txBody>
      </p:sp>
    </p:spTree>
    <p:extLst>
      <p:ext uri="{BB962C8B-B14F-4D97-AF65-F5344CB8AC3E}">
        <p14:creationId xmlns:p14="http://schemas.microsoft.com/office/powerpoint/2010/main" val="17522034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B96A0AE8-9FB5-499F-B5FD-88F4DDA1F6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7" y="0"/>
            <a:ext cx="8714745" cy="381000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5ED7449C-450A-4F11-9A12-BFFA89E13C36}"/>
              </a:ext>
            </a:extLst>
          </p:cNvPr>
          <p:cNvSpPr/>
          <p:nvPr/>
        </p:nvSpPr>
        <p:spPr>
          <a:xfrm>
            <a:off x="4191000" y="1485900"/>
            <a:ext cx="4391025" cy="1924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8C4DD7-C609-4768-8317-DF5116118BED}"/>
              </a:ext>
            </a:extLst>
          </p:cNvPr>
          <p:cNvSpPr txBox="1"/>
          <p:nvPr/>
        </p:nvSpPr>
        <p:spPr>
          <a:xfrm>
            <a:off x="4376737" y="1809482"/>
            <a:ext cx="40195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800" b="1" dirty="0">
                <a:solidFill>
                  <a:srgbClr val="355293"/>
                </a:solidFill>
                <a:latin typeface="Work Sans" panose="00000500000000000000" pitchFamily="2" charset="0"/>
              </a:rPr>
              <a:t>El Consulado de Colombia en Bilbao cancela el Consulado Móvil que se tenia programado para Oviedo – Asturias el 28 y 29 de marzo</a:t>
            </a:r>
            <a:endParaRPr sz="1800" b="1" dirty="0">
              <a:solidFill>
                <a:srgbClr val="355293"/>
              </a:solidFill>
              <a:latin typeface="Work Sa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6459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86E4E99-A8DD-47FD-916F-4A30F6EEF2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63000" cy="3810000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BA31CF89-112A-4E9D-BEBA-6E5FE743C0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2098" y="1325217"/>
            <a:ext cx="1689750" cy="1705182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9E485D0-7BCA-4C72-AAE6-8CFED308AF31}"/>
              </a:ext>
            </a:extLst>
          </p:cNvPr>
          <p:cNvSpPr txBox="1">
            <a:spLocks noChangeAspect="1"/>
          </p:cNvSpPr>
          <p:nvPr/>
        </p:nvSpPr>
        <p:spPr>
          <a:xfrm>
            <a:off x="2609276" y="1577643"/>
            <a:ext cx="533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800" b="1" spc="300" dirty="0">
                <a:solidFill>
                  <a:srgbClr val="002060"/>
                </a:solidFill>
                <a:latin typeface="Work Sans" panose="00000500000000000000" pitchFamily="2" charset="0"/>
              </a:rPr>
              <a:t>Consulado General de Colombia en Lima informa que no tendrá atención al público de manera presencial </a:t>
            </a:r>
            <a:endParaRPr lang="es-CO" sz="1800" b="1" dirty="0">
              <a:solidFill>
                <a:srgbClr val="014083"/>
              </a:solidFill>
              <a:latin typeface="Work Sans" panose="000005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9835FFC-6C74-4B8B-B469-3EE3B041E1CF}"/>
              </a:ext>
            </a:extLst>
          </p:cNvPr>
          <p:cNvSpPr/>
          <p:nvPr/>
        </p:nvSpPr>
        <p:spPr>
          <a:xfrm>
            <a:off x="1869989" y="0"/>
            <a:ext cx="5577016" cy="502508"/>
          </a:xfrm>
          <a:prstGeom prst="rect">
            <a:avLst/>
          </a:prstGeom>
          <a:solidFill>
            <a:srgbClr val="E1E9FC"/>
          </a:solidFill>
          <a:ln>
            <a:solidFill>
              <a:srgbClr val="E1E9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321060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D197574-996F-4FCE-8F42-3D9012FDC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63000" cy="3810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53CEB2CC-2CFA-4B60-8B50-A27BC468A37A}"/>
              </a:ext>
            </a:extLst>
          </p:cNvPr>
          <p:cNvSpPr/>
          <p:nvPr/>
        </p:nvSpPr>
        <p:spPr>
          <a:xfrm>
            <a:off x="3396343" y="1454331"/>
            <a:ext cx="3352800" cy="4267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9E485D0-7BCA-4C72-AAE6-8CFED308AF31}"/>
              </a:ext>
            </a:extLst>
          </p:cNvPr>
          <p:cNvSpPr txBox="1">
            <a:spLocks noChangeAspect="1"/>
          </p:cNvSpPr>
          <p:nvPr/>
        </p:nvSpPr>
        <p:spPr>
          <a:xfrm>
            <a:off x="2794539" y="1313748"/>
            <a:ext cx="52604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spc="300" dirty="0">
                <a:solidFill>
                  <a:srgbClr val="014886"/>
                </a:solidFill>
                <a:latin typeface="Work Sans" panose="00000500000000000000" pitchFamily="2" charset="0"/>
              </a:rPr>
              <a:t>Comunicado</a:t>
            </a:r>
            <a:endParaRPr lang="es-CO" sz="4000" b="1" dirty="0">
              <a:solidFill>
                <a:srgbClr val="014886"/>
              </a:solidFill>
              <a:latin typeface="Work Sa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8537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15522CD-095B-423E-B92E-C3DA33FF53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63000" cy="3810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53CEB2CC-2CFA-4B60-8B50-A27BC468A37A}"/>
              </a:ext>
            </a:extLst>
          </p:cNvPr>
          <p:cNvSpPr/>
          <p:nvPr/>
        </p:nvSpPr>
        <p:spPr>
          <a:xfrm>
            <a:off x="1393371" y="2090057"/>
            <a:ext cx="3918857" cy="827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8F4F70FA-2676-4309-8C2E-CD0AE1427269}"/>
              </a:ext>
            </a:extLst>
          </p:cNvPr>
          <p:cNvSpPr/>
          <p:nvPr/>
        </p:nvSpPr>
        <p:spPr>
          <a:xfrm>
            <a:off x="1200150" y="1057275"/>
            <a:ext cx="421005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D670EE3-2CBE-4619-8223-7566E5840632}"/>
              </a:ext>
            </a:extLst>
          </p:cNvPr>
          <p:cNvSpPr txBox="1">
            <a:spLocks noChangeAspect="1"/>
          </p:cNvSpPr>
          <p:nvPr/>
        </p:nvSpPr>
        <p:spPr>
          <a:xfrm>
            <a:off x="1296760" y="1027837"/>
            <a:ext cx="411207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800" b="1" spc="300" dirty="0">
                <a:solidFill>
                  <a:srgbClr val="014886"/>
                </a:solidFill>
                <a:latin typeface="Work Sans" panose="00000500000000000000" pitchFamily="2" charset="0"/>
              </a:rPr>
              <a:t>La Embajada de Colombia en Italia publica las medidas del gobierno de Chipre, país concurrente de esta embajada, para contrarrestar el </a:t>
            </a:r>
          </a:p>
          <a:p>
            <a:pPr algn="ctr"/>
            <a:r>
              <a:rPr lang="es-CO" sz="2000" b="1" spc="300" dirty="0">
                <a:solidFill>
                  <a:srgbClr val="014886"/>
                </a:solidFill>
                <a:latin typeface="Work Sans" panose="00000500000000000000" pitchFamily="2" charset="0"/>
              </a:rPr>
              <a:t>Covid-19</a:t>
            </a:r>
            <a:endParaRPr lang="es-CO" sz="2000" b="1" dirty="0">
              <a:solidFill>
                <a:srgbClr val="014886"/>
              </a:solidFill>
              <a:latin typeface="Work Sa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2519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53CEB2CC-2CFA-4B60-8B50-A27BC468A37A}"/>
              </a:ext>
            </a:extLst>
          </p:cNvPr>
          <p:cNvSpPr/>
          <p:nvPr/>
        </p:nvSpPr>
        <p:spPr>
          <a:xfrm>
            <a:off x="1393371" y="2090057"/>
            <a:ext cx="3918857" cy="827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8F4F70FA-2676-4309-8C2E-CD0AE1427269}"/>
              </a:ext>
            </a:extLst>
          </p:cNvPr>
          <p:cNvSpPr/>
          <p:nvPr/>
        </p:nvSpPr>
        <p:spPr>
          <a:xfrm>
            <a:off x="1200150" y="1057275"/>
            <a:ext cx="421005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6" name="Imagen 5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FA667601-A6FF-4EFA-8211-BD4B525D03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8759952" cy="38100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A5CF03F7-588E-4878-8AFF-4AFB3415616C}"/>
              </a:ext>
            </a:extLst>
          </p:cNvPr>
          <p:cNvSpPr/>
          <p:nvPr/>
        </p:nvSpPr>
        <p:spPr>
          <a:xfrm>
            <a:off x="0" y="1743075"/>
            <a:ext cx="3495675" cy="1905000"/>
          </a:xfrm>
          <a:prstGeom prst="rect">
            <a:avLst/>
          </a:prstGeom>
          <a:solidFill>
            <a:srgbClr val="FEAC00"/>
          </a:solidFill>
          <a:ln>
            <a:solidFill>
              <a:srgbClr val="FEA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D670EE3-2CBE-4619-8223-7566E5840632}"/>
              </a:ext>
            </a:extLst>
          </p:cNvPr>
          <p:cNvSpPr txBox="1">
            <a:spLocks noChangeAspect="1"/>
          </p:cNvSpPr>
          <p:nvPr/>
        </p:nvSpPr>
        <p:spPr>
          <a:xfrm>
            <a:off x="93126" y="1852940"/>
            <a:ext cx="341811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spc="300" dirty="0">
                <a:solidFill>
                  <a:schemeClr val="bg1"/>
                </a:solidFill>
                <a:latin typeface="Work Sans" panose="00000500000000000000" pitchFamily="2" charset="0"/>
              </a:rPr>
              <a:t>Consulado de Colombia en Santiago de Chile aplaza el evento de celebración del Día Internacional de la Mujer del 17 de marzo de 2020</a:t>
            </a:r>
            <a:endParaRPr lang="es-CO" sz="1600" b="1" dirty="0">
              <a:solidFill>
                <a:schemeClr val="bg1"/>
              </a:solidFill>
              <a:latin typeface="Work Sa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3497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D8C4DD7-C609-4768-8317-DF5116118BED}"/>
              </a:ext>
            </a:extLst>
          </p:cNvPr>
          <p:cNvSpPr txBox="1"/>
          <p:nvPr/>
        </p:nvSpPr>
        <p:spPr>
          <a:xfrm>
            <a:off x="5565916" y="1206309"/>
            <a:ext cx="27299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dirty="0">
                <a:solidFill>
                  <a:srgbClr val="002060"/>
                </a:solidFill>
                <a:latin typeface="Work Sans" panose="00000500000000000000" pitchFamily="2" charset="0"/>
              </a:rPr>
              <a:t>Para conmemorar el Día Nacional de la Memoria y Solidaridad con las Víctimas el Consulado de </a:t>
            </a:r>
            <a:r>
              <a:rPr lang="es-CO" sz="1600" dirty="0" err="1">
                <a:solidFill>
                  <a:srgbClr val="002060"/>
                </a:solidFill>
                <a:latin typeface="Work Sans" panose="00000500000000000000" pitchFamily="2" charset="0"/>
              </a:rPr>
              <a:t>de</a:t>
            </a:r>
            <a:r>
              <a:rPr lang="es-CO" sz="1600" dirty="0">
                <a:solidFill>
                  <a:srgbClr val="002060"/>
                </a:solidFill>
                <a:latin typeface="Work Sans" panose="00000500000000000000" pitchFamily="2" charset="0"/>
              </a:rPr>
              <a:t> Colombia en París invita al evento “Tejiendo Memoria para la Reconciliación” </a:t>
            </a:r>
            <a:endParaRPr sz="1600" dirty="0">
              <a:solidFill>
                <a:srgbClr val="002060"/>
              </a:solidFill>
              <a:latin typeface="Work Sans" panose="00000500000000000000" pitchFamily="2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33B47AD-A53C-4DF1-80BF-243AD5A0EFB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9" r="2608"/>
          <a:stretch/>
        </p:blipFill>
        <p:spPr>
          <a:xfrm>
            <a:off x="0" y="0"/>
            <a:ext cx="5254487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3228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E02CE24-381C-4D34-A3A9-41E20B6A81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63000" cy="38100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0F82298-487F-4CCA-96FA-4B94FC4E4688}"/>
              </a:ext>
            </a:extLst>
          </p:cNvPr>
          <p:cNvSpPr txBox="1">
            <a:spLocks noChangeAspect="1"/>
          </p:cNvSpPr>
          <p:nvPr/>
        </p:nvSpPr>
        <p:spPr>
          <a:xfrm>
            <a:off x="2316830" y="1047308"/>
            <a:ext cx="617118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spc="300" dirty="0">
                <a:solidFill>
                  <a:srgbClr val="002060"/>
                </a:solidFill>
                <a:latin typeface="Work Sans" panose="00000500000000000000" pitchFamily="2" charset="0"/>
              </a:rPr>
              <a:t>¡Atención! </a:t>
            </a:r>
          </a:p>
          <a:p>
            <a:endParaRPr lang="es-CO" sz="1800" b="1" dirty="0">
              <a:solidFill>
                <a:srgbClr val="014083"/>
              </a:solidFill>
              <a:latin typeface="Work Sans" panose="00000500000000000000" pitchFamily="2" charset="0"/>
            </a:endParaRPr>
          </a:p>
          <a:p>
            <a:pPr algn="ctr"/>
            <a:r>
              <a:rPr lang="es-CO" sz="1800" dirty="0">
                <a:solidFill>
                  <a:srgbClr val="014083"/>
                </a:solidFill>
                <a:latin typeface="Work Sans" panose="00000500000000000000" pitchFamily="2" charset="0"/>
              </a:rPr>
              <a:t>Cancillería dispone sus canales de atención para los colombianos que puedan resultar afectados por la baja </a:t>
            </a:r>
            <a:r>
              <a:rPr lang="es-CO" sz="1800" dirty="0" err="1">
                <a:solidFill>
                  <a:srgbClr val="014083"/>
                </a:solidFill>
                <a:latin typeface="Work Sans" panose="00000500000000000000" pitchFamily="2" charset="0"/>
              </a:rPr>
              <a:t>extratropical</a:t>
            </a:r>
            <a:r>
              <a:rPr lang="es-CO" sz="1800" dirty="0">
                <a:solidFill>
                  <a:srgbClr val="014083"/>
                </a:solidFill>
                <a:latin typeface="Work Sans" panose="00000500000000000000" pitchFamily="2" charset="0"/>
              </a:rPr>
              <a:t> en La Habana</a:t>
            </a:r>
            <a:endParaRPr lang="en-US" sz="1600" dirty="0">
              <a:solidFill>
                <a:srgbClr val="014083"/>
              </a:solidFill>
              <a:latin typeface="Work Sans" panose="00000500000000000000" pitchFamily="2" charset="0"/>
            </a:endParaRPr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C03AE2DD-E246-492A-95BC-ED26E412EB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2378" y="1423633"/>
            <a:ext cx="1719470" cy="165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2780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359BD419-5130-4F1E-9214-F1F74B153F99}"/>
              </a:ext>
            </a:extLst>
          </p:cNvPr>
          <p:cNvSpPr/>
          <p:nvPr/>
        </p:nvSpPr>
        <p:spPr>
          <a:xfrm>
            <a:off x="0" y="0"/>
            <a:ext cx="8763000" cy="381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3CA4132-94AC-465B-BDE2-16643841A88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79" t="23806" r="13810"/>
          <a:stretch/>
        </p:blipFill>
        <p:spPr>
          <a:xfrm>
            <a:off x="0" y="570269"/>
            <a:ext cx="3220981" cy="266945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6729731-9AC6-469F-AFCA-6E48D7C06D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65" t="16376"/>
          <a:stretch/>
        </p:blipFill>
        <p:spPr>
          <a:xfrm rot="5400000">
            <a:off x="5594351" y="641351"/>
            <a:ext cx="3810000" cy="252729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C2E7326-AE54-427B-9F10-F8DF72AB9E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1"/>
          <a:stretch/>
        </p:blipFill>
        <p:spPr>
          <a:xfrm rot="5400000">
            <a:off x="2823676" y="454112"/>
            <a:ext cx="3810000" cy="290177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F44740F-134A-49FB-BCAB-D55EA661654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3003" r="89951" b="52430"/>
          <a:stretch/>
        </p:blipFill>
        <p:spPr>
          <a:xfrm>
            <a:off x="-1" y="3315926"/>
            <a:ext cx="3220981" cy="489158"/>
          </a:xfrm>
          <a:prstGeom prst="rect">
            <a:avLst/>
          </a:prstGeom>
          <a:ln>
            <a:solidFill>
              <a:srgbClr val="FFAB00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506015F-34D9-415B-8CC3-9F4A31837D6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30" b="76725"/>
          <a:stretch/>
        </p:blipFill>
        <p:spPr>
          <a:xfrm>
            <a:off x="0" y="4913"/>
            <a:ext cx="3220981" cy="489158"/>
          </a:xfrm>
          <a:prstGeom prst="rect">
            <a:avLst/>
          </a:prstGeom>
          <a:ln>
            <a:solidFill>
              <a:srgbClr val="6599FF"/>
            </a:solidFill>
          </a:ln>
        </p:spPr>
      </p:pic>
    </p:spTree>
    <p:extLst>
      <p:ext uri="{BB962C8B-B14F-4D97-AF65-F5344CB8AC3E}">
        <p14:creationId xmlns:p14="http://schemas.microsoft.com/office/powerpoint/2010/main" val="39806013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63000" cy="3810000"/>
          </a:xfrm>
          <a:prstGeom prst="rect">
            <a:avLst/>
          </a:prstGeom>
        </p:spPr>
      </p:pic>
      <p:sp>
        <p:nvSpPr>
          <p:cNvPr id="6" name="CuadroTexto 5"/>
          <p:cNvSpPr txBox="1">
            <a:spLocks noChangeAspect="1"/>
          </p:cNvSpPr>
          <p:nvPr/>
        </p:nvSpPr>
        <p:spPr>
          <a:xfrm>
            <a:off x="3020469" y="1114979"/>
            <a:ext cx="55394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solidFill>
                  <a:srgbClr val="014083"/>
                </a:solidFill>
                <a:latin typeface="Futura Std Book" panose="020B0502020204020303" pitchFamily="34" charset="0"/>
              </a:rPr>
              <a:t>Recomendaciones para los colombianos residentes en Nicaragua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957011" y="2791327"/>
            <a:ext cx="3481136" cy="8181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57" t="11822" r="29293" b="63785"/>
          <a:stretch/>
        </p:blipFill>
        <p:spPr>
          <a:xfrm>
            <a:off x="5272752" y="2843065"/>
            <a:ext cx="2766206" cy="714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2460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0" y="0"/>
            <a:ext cx="8763000" cy="3810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AutoShape 2" descr="https://external-mia3-1.xx.fbcdn.net/safe_image.php?d=AQDyIPmiM0D3ueYn&amp;w=540&amp;h=282&amp;url=http%3A%2F%2Fp2.trrsf.com%2Fimage%2Ffget%2Fcf%2F600%2F600%2Fimages.terra.com%2F2013%2F05%2F06%2Fgulianna-barbosa.jpg&amp;cfs=1&amp;upscale=1&amp;fallback=news_d_placeholder_publisher&amp;_nc_hash=AQDVYhIJW264aeM5">
            <a:extLst>
              <a:ext uri="{FF2B5EF4-FFF2-40B4-BE49-F238E27FC236}">
                <a16:creationId xmlns:a16="http://schemas.microsoft.com/office/drawing/2014/main" id="{14AD3ABF-4837-4A6B-BE0E-E78D3B8062A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29100" y="1752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032C348-88A8-4571-8E53-10080CFA1B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928" t="14742" r="7419" b="24435"/>
          <a:stretch/>
        </p:blipFill>
        <p:spPr>
          <a:xfrm>
            <a:off x="0" y="-1"/>
            <a:ext cx="8763000" cy="3810001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36773878-F354-481D-BBCE-C0296DBB63A4}"/>
              </a:ext>
            </a:extLst>
          </p:cNvPr>
          <p:cNvSpPr/>
          <p:nvPr/>
        </p:nvSpPr>
        <p:spPr>
          <a:xfrm>
            <a:off x="0" y="3030278"/>
            <a:ext cx="8763000" cy="779722"/>
          </a:xfrm>
          <a:prstGeom prst="rect">
            <a:avLst/>
          </a:prstGeom>
          <a:solidFill>
            <a:schemeClr val="bg2">
              <a:lumMod val="2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6290684-F5B1-4B05-B7D1-2E7D2F242B88}"/>
              </a:ext>
            </a:extLst>
          </p:cNvPr>
          <p:cNvSpPr txBox="1">
            <a:spLocks noChangeAspect="1"/>
          </p:cNvSpPr>
          <p:nvPr/>
        </p:nvSpPr>
        <p:spPr>
          <a:xfrm>
            <a:off x="818147" y="3141567"/>
            <a:ext cx="779646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Grupo de Lima rechaza cualquier intento de atentado contra el Presidente Iván Duque y de desestabilización de la institucionalidad colombiana</a:t>
            </a:r>
            <a:r>
              <a:rPr lang="es-CO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88892"/>
            <a:ext cx="818147" cy="76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8589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9AC0E709-F76C-4737-A93A-0F6E855BE677}"/>
              </a:ext>
            </a:extLst>
          </p:cNvPr>
          <p:cNvSpPr/>
          <p:nvPr/>
        </p:nvSpPr>
        <p:spPr>
          <a:xfrm>
            <a:off x="3810000" y="345881"/>
            <a:ext cx="4953000" cy="3118238"/>
          </a:xfrm>
          <a:prstGeom prst="rect">
            <a:avLst/>
          </a:prstGeom>
          <a:solidFill>
            <a:srgbClr val="E3EC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D05B331-0FC7-4F97-BE35-F76B51C733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63" y="345881"/>
            <a:ext cx="3118237" cy="311823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081" y="1090465"/>
            <a:ext cx="1908838" cy="1794723"/>
          </a:xfrm>
          <a:prstGeom prst="rect">
            <a:avLst/>
          </a:prstGeom>
        </p:spPr>
      </p:pic>
      <p:sp>
        <p:nvSpPr>
          <p:cNvPr id="8" name="AutoShape 2" descr="https://external-mia3-1.xx.fbcdn.net/safe_image.php?d=AQDyIPmiM0D3ueYn&amp;w=540&amp;h=282&amp;url=http%3A%2F%2Fp2.trrsf.com%2Fimage%2Ffget%2Fcf%2F600%2F600%2Fimages.terra.com%2F2013%2F05%2F06%2Fgulianna-barbosa.jpg&amp;cfs=1&amp;upscale=1&amp;fallback=news_d_placeholder_publisher&amp;_nc_hash=AQDVYhIJW264aeM5">
            <a:extLst>
              <a:ext uri="{FF2B5EF4-FFF2-40B4-BE49-F238E27FC236}">
                <a16:creationId xmlns:a16="http://schemas.microsoft.com/office/drawing/2014/main" id="{14AD3ABF-4837-4A6B-BE0E-E78D3B8062A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29100" y="1752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6BEFCCB-3DCF-4308-8B18-0DF48C58D08F}"/>
              </a:ext>
            </a:extLst>
          </p:cNvPr>
          <p:cNvSpPr/>
          <p:nvPr/>
        </p:nvSpPr>
        <p:spPr>
          <a:xfrm>
            <a:off x="691763" y="345881"/>
            <a:ext cx="8071237" cy="31182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622166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/>
          <p:cNvSpPr/>
          <p:nvPr/>
        </p:nvSpPr>
        <p:spPr>
          <a:xfrm>
            <a:off x="0" y="0"/>
            <a:ext cx="8763000" cy="381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9C6CE91-48B8-441E-A160-9D7C151AF9B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78" b="2901"/>
          <a:stretch/>
        </p:blipFill>
        <p:spPr>
          <a:xfrm>
            <a:off x="0" y="1885464"/>
            <a:ext cx="4354285" cy="193420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3685D72-5E4E-4BA5-A7FD-E5759F6B124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74" b="12828"/>
          <a:stretch/>
        </p:blipFill>
        <p:spPr>
          <a:xfrm>
            <a:off x="4418896" y="1885464"/>
            <a:ext cx="4344106" cy="193420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88FBE31-B684-47CD-845B-1B768BF5EA1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26" b="13583"/>
          <a:stretch/>
        </p:blipFill>
        <p:spPr>
          <a:xfrm>
            <a:off x="-2" y="-1"/>
            <a:ext cx="2927557" cy="1814053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C9284491-9F66-4DA7-9A8C-D75A4AD63A0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8" b="484"/>
          <a:stretch/>
        </p:blipFill>
        <p:spPr>
          <a:xfrm>
            <a:off x="5769080" y="1"/>
            <a:ext cx="2993923" cy="1814052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BB838B42-3EA2-4939-B54D-BA318875460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" b="1235"/>
          <a:stretch/>
        </p:blipFill>
        <p:spPr>
          <a:xfrm>
            <a:off x="2991684" y="1"/>
            <a:ext cx="2713267" cy="1814052"/>
          </a:xfrm>
          <a:prstGeom prst="rect">
            <a:avLst/>
          </a:prstGeom>
        </p:spPr>
      </p:pic>
      <p:pic>
        <p:nvPicPr>
          <p:cNvPr id="16" name="Picture 2" descr="Resultado de imagen para flickr log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945" y="73623"/>
            <a:ext cx="1434197" cy="435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3033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E1C1528-0FF1-488E-95FF-8ECEB6DAC8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63000" cy="3810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9A18CB4E-8EF8-4CEF-943A-A92CC05E597E}"/>
              </a:ext>
            </a:extLst>
          </p:cNvPr>
          <p:cNvSpPr/>
          <p:nvPr/>
        </p:nvSpPr>
        <p:spPr>
          <a:xfrm>
            <a:off x="4381500" y="95250"/>
            <a:ext cx="3514725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D41801E3-CAE5-4AD2-B63A-49778389A1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52" t="8750" r="28478" b="78000"/>
          <a:stretch/>
        </p:blipFill>
        <p:spPr>
          <a:xfrm>
            <a:off x="4914899" y="138385"/>
            <a:ext cx="2447926" cy="67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867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1BF4C34-A60A-4A7B-904D-C7330EAC02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2" t="21571" r="3378" b="24377"/>
          <a:stretch/>
        </p:blipFill>
        <p:spPr>
          <a:xfrm>
            <a:off x="0" y="0"/>
            <a:ext cx="8763000" cy="3810002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ACA8950F-DF41-4DA8-B35B-D28E1C11EE8C}"/>
              </a:ext>
            </a:extLst>
          </p:cNvPr>
          <p:cNvSpPr/>
          <p:nvPr/>
        </p:nvSpPr>
        <p:spPr>
          <a:xfrm>
            <a:off x="0" y="3030280"/>
            <a:ext cx="8763000" cy="779722"/>
          </a:xfrm>
          <a:prstGeom prst="rect">
            <a:avLst/>
          </a:prstGeom>
          <a:solidFill>
            <a:schemeClr val="bg2">
              <a:lumMod val="2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8C2E7EC-08B8-4C9C-81A6-A7E4D8AE0A39}"/>
              </a:ext>
            </a:extLst>
          </p:cNvPr>
          <p:cNvSpPr txBox="1">
            <a:spLocks noChangeAspect="1"/>
          </p:cNvSpPr>
          <p:nvPr/>
        </p:nvSpPr>
        <p:spPr>
          <a:xfrm>
            <a:off x="192382" y="3096975"/>
            <a:ext cx="8570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Colombia participó en audiencias sobre la situación de personas defensoras de pueblos indígenas y afrodescendientes y denuncias de desapariciones forzadas, en el 171 período de sesiones de la CIDH </a:t>
            </a:r>
          </a:p>
        </p:txBody>
      </p:sp>
    </p:spTree>
    <p:extLst>
      <p:ext uri="{BB962C8B-B14F-4D97-AF65-F5344CB8AC3E}">
        <p14:creationId xmlns:p14="http://schemas.microsoft.com/office/powerpoint/2010/main" val="22808393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E5263515-AB4C-4EF5-85D3-CE65CE9BFB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06"/>
          <a:stretch/>
        </p:blipFill>
        <p:spPr>
          <a:xfrm>
            <a:off x="1524" y="0"/>
            <a:ext cx="8759952" cy="3207774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858AE39A-331D-4A36-B9FE-9E1FC9BF4567}"/>
              </a:ext>
            </a:extLst>
          </p:cNvPr>
          <p:cNvSpPr/>
          <p:nvPr/>
        </p:nvSpPr>
        <p:spPr>
          <a:xfrm>
            <a:off x="5992100" y="0"/>
            <a:ext cx="2769376" cy="3810000"/>
          </a:xfrm>
          <a:prstGeom prst="rect">
            <a:avLst/>
          </a:prstGeom>
          <a:solidFill>
            <a:srgbClr val="3366CA"/>
          </a:solidFill>
          <a:ln>
            <a:solidFill>
              <a:srgbClr val="3366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F182F22A-799B-4C12-AF93-AD246EC9DD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2100" y="671777"/>
            <a:ext cx="2769376" cy="2943155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B61E1B8C-8B52-447B-805A-E7B7D0BA45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275" y="373462"/>
            <a:ext cx="2466953" cy="49339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0F946B56-8324-49AE-8D9D-732687FF024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3003" r="89951" b="52430"/>
          <a:stretch/>
        </p:blipFill>
        <p:spPr>
          <a:xfrm>
            <a:off x="0" y="3207774"/>
            <a:ext cx="5992100" cy="59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5786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77338F63-5B0B-4E7B-A94D-AA896A211DA4}"/>
              </a:ext>
            </a:extLst>
          </p:cNvPr>
          <p:cNvSpPr/>
          <p:nvPr/>
        </p:nvSpPr>
        <p:spPr>
          <a:xfrm>
            <a:off x="0" y="0"/>
            <a:ext cx="8763000" cy="381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7B7E079-032B-4895-9173-CD5BD42D1B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63000" cy="3810000"/>
          </a:xfrm>
          <a:prstGeom prst="rect">
            <a:avLst/>
          </a:prstGeom>
        </p:spPr>
      </p:pic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A7A73905-FD68-4435-8F90-C4460600AAE8}"/>
              </a:ext>
            </a:extLst>
          </p:cNvPr>
          <p:cNvSpPr/>
          <p:nvPr/>
        </p:nvSpPr>
        <p:spPr>
          <a:xfrm>
            <a:off x="794871" y="3143624"/>
            <a:ext cx="328705" cy="19124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C17F9CD-A057-4500-B26C-6C30534A5D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2" t="36786" r="67908" b="21932"/>
          <a:stretch/>
        </p:blipFill>
        <p:spPr>
          <a:xfrm>
            <a:off x="299049" y="1311215"/>
            <a:ext cx="2554471" cy="162469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1F7F6DF-EFCB-46C5-99D6-A0C7A685C5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528" b="9585"/>
          <a:stretch/>
        </p:blipFill>
        <p:spPr>
          <a:xfrm>
            <a:off x="358746" y="2007653"/>
            <a:ext cx="2447715" cy="97539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12B48E3-6440-48D1-B5A5-DCD0E0527D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2" t="53882" r="67908" b="39542"/>
          <a:stretch/>
        </p:blipFill>
        <p:spPr>
          <a:xfrm>
            <a:off x="299048" y="1811545"/>
            <a:ext cx="2554471" cy="25879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7FD661E-F827-4F26-9F5B-F5FD4CB400B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3" r="4840" b="58943"/>
          <a:stretch/>
        </p:blipFill>
        <p:spPr>
          <a:xfrm>
            <a:off x="139336" y="3031869"/>
            <a:ext cx="2884083" cy="57809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113CBB6-B70A-4889-AB4E-BBB1F61A99A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2" t="61276" r="2339" b="25704"/>
          <a:stretch/>
        </p:blipFill>
        <p:spPr>
          <a:xfrm>
            <a:off x="299047" y="2015361"/>
            <a:ext cx="2447715" cy="45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7386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0" y="0"/>
            <a:ext cx="8763000" cy="381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8759952" cy="3810000"/>
          </a:xfrm>
          <a:prstGeom prst="rect">
            <a:avLst/>
          </a:prstGeom>
        </p:spPr>
      </p:pic>
      <p:sp>
        <p:nvSpPr>
          <p:cNvPr id="18" name="Rectángulo 17"/>
          <p:cNvSpPr/>
          <p:nvPr/>
        </p:nvSpPr>
        <p:spPr>
          <a:xfrm>
            <a:off x="36096" y="1070808"/>
            <a:ext cx="2683042" cy="19770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Rectángulo 20"/>
          <p:cNvSpPr/>
          <p:nvPr/>
        </p:nvSpPr>
        <p:spPr>
          <a:xfrm>
            <a:off x="2767560" y="1027074"/>
            <a:ext cx="3154387" cy="20048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Rectángulo 21"/>
          <p:cNvSpPr/>
          <p:nvPr/>
        </p:nvSpPr>
        <p:spPr>
          <a:xfrm>
            <a:off x="3934047" y="148856"/>
            <a:ext cx="3136604" cy="5528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878F7ED0-633A-4DB1-B835-17CFF30029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00" t="18418" r="34316" b="73043"/>
          <a:stretch/>
        </p:blipFill>
        <p:spPr>
          <a:xfrm>
            <a:off x="2578248" y="700721"/>
            <a:ext cx="2968179" cy="32532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67D48CF-D08C-488C-AF78-6084531981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1" t="7826" r="34302" b="65913"/>
          <a:stretch/>
        </p:blipFill>
        <p:spPr>
          <a:xfrm>
            <a:off x="65597" y="1028976"/>
            <a:ext cx="3634549" cy="2002981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83EDEF18-42BD-4024-941E-5CA4AE5874CD}"/>
              </a:ext>
            </a:extLst>
          </p:cNvPr>
          <p:cNvSpPr/>
          <p:nvPr/>
        </p:nvSpPr>
        <p:spPr>
          <a:xfrm>
            <a:off x="41951" y="46383"/>
            <a:ext cx="2482588" cy="9667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1B5A4526-4D5D-41EF-9519-DBA7B5C9097C}"/>
              </a:ext>
            </a:extLst>
          </p:cNvPr>
          <p:cNvSpPr/>
          <p:nvPr/>
        </p:nvSpPr>
        <p:spPr>
          <a:xfrm>
            <a:off x="2431774" y="364435"/>
            <a:ext cx="335786" cy="2716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B24A576-59B2-4072-8CF9-5859C65F584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6" t="7825" r="42854" b="73459"/>
          <a:stretch/>
        </p:blipFill>
        <p:spPr>
          <a:xfrm>
            <a:off x="324676" y="26504"/>
            <a:ext cx="2056254" cy="974781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BFB65D89-5150-4ABB-A085-904C1C7C733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2" t="12171" r="37001" b="55652"/>
          <a:stretch/>
        </p:blipFill>
        <p:spPr>
          <a:xfrm>
            <a:off x="5892725" y="1026043"/>
            <a:ext cx="2817380" cy="2005913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4E910498-18B2-43E7-A333-AE6CABE83A2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3" t="31275" r="49606" b="41694"/>
          <a:stretch/>
        </p:blipFill>
        <p:spPr>
          <a:xfrm>
            <a:off x="3748568" y="1026043"/>
            <a:ext cx="2116545" cy="2005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4260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>
            <a:extLst>
              <a:ext uri="{FF2B5EF4-FFF2-40B4-BE49-F238E27FC236}">
                <a16:creationId xmlns:a16="http://schemas.microsoft.com/office/drawing/2014/main" id="{A1E56380-1F0C-425B-AA4A-541D1E3976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9011"/>
          <a:stretch/>
        </p:blipFill>
        <p:spPr>
          <a:xfrm>
            <a:off x="4675368" y="0"/>
            <a:ext cx="4087632" cy="3810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D62776F-F959-4E17-BD14-4534FC4649F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645"/>
          <a:stretch/>
        </p:blipFill>
        <p:spPr>
          <a:xfrm>
            <a:off x="1524" y="0"/>
            <a:ext cx="4673844" cy="3810000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5B482B7A-91D6-4C96-A380-750B86254BCB}"/>
              </a:ext>
            </a:extLst>
          </p:cNvPr>
          <p:cNvSpPr txBox="1"/>
          <p:nvPr/>
        </p:nvSpPr>
        <p:spPr>
          <a:xfrm>
            <a:off x="4933950" y="494011"/>
            <a:ext cx="35704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800" b="1" dirty="0">
                <a:solidFill>
                  <a:schemeClr val="bg1"/>
                </a:solidFill>
                <a:latin typeface="Work Sans" panose="00000500000000000000" pitchFamily="2" charset="0"/>
              </a:rPr>
              <a:t>Si ha pasado un año o más desde que tramitó su cédula de ciudadanía o tarjeta de identidad en un consulado es probable que pronto finalice el plazo para reclamarla</a:t>
            </a:r>
            <a:endParaRPr sz="1800" b="1" dirty="0">
              <a:solidFill>
                <a:schemeClr val="bg1"/>
              </a:solidFill>
              <a:latin typeface="Work Sans" panose="00000500000000000000" pitchFamily="2" charset="0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C510F96-EF62-4C78-85DC-4403FFFEBC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586" y="2686691"/>
            <a:ext cx="2780639" cy="556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7082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áfico 22">
            <a:extLst>
              <a:ext uri="{FF2B5EF4-FFF2-40B4-BE49-F238E27FC236}">
                <a16:creationId xmlns:a16="http://schemas.microsoft.com/office/drawing/2014/main" id="{5B89FDDC-32B5-47D7-86DD-F0928BCB9A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34895" y="1365669"/>
            <a:ext cx="3638785" cy="1077062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DED44F77-26A2-412A-8BC7-F0464D1794D0}"/>
              </a:ext>
            </a:extLst>
          </p:cNvPr>
          <p:cNvSpPr txBox="1">
            <a:spLocks noChangeAspect="1"/>
          </p:cNvSpPr>
          <p:nvPr/>
        </p:nvSpPr>
        <p:spPr>
          <a:xfrm>
            <a:off x="4700907" y="1824605"/>
            <a:ext cx="34754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dirty="0">
                <a:solidFill>
                  <a:schemeClr val="bg1"/>
                </a:solidFill>
                <a:latin typeface="Work Sans" panose="00000500000000000000" pitchFamily="2" charset="0"/>
              </a:rPr>
              <a:t>Después de las 2:00 p.m. se recibirán pagos únicamente con tarjeta</a:t>
            </a:r>
            <a:endParaRPr lang="es-CO" sz="1800" dirty="0">
              <a:solidFill>
                <a:srgbClr val="002060"/>
              </a:solidFill>
              <a:latin typeface="Work Sans" panose="00000500000000000000" pitchFamily="2" charset="0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0C07C4EB-5472-4FA4-8EE1-09ED37E72DE5}"/>
              </a:ext>
            </a:extLst>
          </p:cNvPr>
          <p:cNvSpPr txBox="1">
            <a:spLocks noChangeAspect="1"/>
          </p:cNvSpPr>
          <p:nvPr/>
        </p:nvSpPr>
        <p:spPr>
          <a:xfrm>
            <a:off x="4875062" y="1495242"/>
            <a:ext cx="3267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800" dirty="0">
                <a:solidFill>
                  <a:schemeClr val="bg1"/>
                </a:solidFill>
                <a:latin typeface="Work Sans" panose="00000500000000000000" pitchFamily="2" charset="0"/>
              </a:rPr>
              <a:t>de 8:30 a.m. a 4:30 p.m.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85DFD13C-5B4F-4931-9D50-FFD9EED2915C}"/>
              </a:ext>
            </a:extLst>
          </p:cNvPr>
          <p:cNvSpPr txBox="1">
            <a:spLocks noChangeAspect="1"/>
          </p:cNvSpPr>
          <p:nvPr/>
        </p:nvSpPr>
        <p:spPr>
          <a:xfrm>
            <a:off x="82378" y="130458"/>
            <a:ext cx="31605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spc="-15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ork Sans" panose="00000500000000000000" pitchFamily="2" charset="0"/>
              </a:rPr>
              <a:t>JORNADAS EXTENDIDAS DE ATENCIÓN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B5A8DA2C-6079-481F-9066-090535BDB4B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9011"/>
          <a:stretch/>
        </p:blipFill>
        <p:spPr>
          <a:xfrm>
            <a:off x="0" y="690"/>
            <a:ext cx="8762999" cy="189273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3962DA29-C419-4DDE-85B3-C81FC9BC7F9B}"/>
              </a:ext>
            </a:extLst>
          </p:cNvPr>
          <p:cNvSpPr txBox="1">
            <a:spLocks noChangeAspect="1"/>
          </p:cNvSpPr>
          <p:nvPr/>
        </p:nvSpPr>
        <p:spPr>
          <a:xfrm>
            <a:off x="4178255" y="222212"/>
            <a:ext cx="449791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spc="-150" dirty="0">
                <a:solidFill>
                  <a:srgbClr val="002060"/>
                </a:solidFill>
                <a:latin typeface="Work Sans" panose="00000500000000000000" pitchFamily="2" charset="0"/>
              </a:rPr>
              <a:t>El horario de atención del Consulado en </a:t>
            </a:r>
          </a:p>
          <a:p>
            <a:pPr algn="ctr"/>
            <a:r>
              <a:rPr lang="es-CO" sz="2400" b="1" spc="-150" dirty="0">
                <a:solidFill>
                  <a:srgbClr val="002060"/>
                </a:solidFill>
                <a:latin typeface="Work Sans" panose="00000500000000000000" pitchFamily="2" charset="0"/>
              </a:rPr>
              <a:t>Bilbao</a:t>
            </a:r>
          </a:p>
          <a:p>
            <a:pPr algn="ctr"/>
            <a:r>
              <a:rPr lang="es-CO" sz="1800" b="1" dirty="0">
                <a:solidFill>
                  <a:srgbClr val="002060"/>
                </a:solidFill>
                <a:latin typeface="Work Sans" panose="00000500000000000000" pitchFamily="2" charset="0"/>
              </a:rPr>
              <a:t>el lunes 21 de enero de 2019 será:</a:t>
            </a:r>
          </a:p>
          <a:p>
            <a:pPr algn="ctr"/>
            <a:endParaRPr lang="es-CO" sz="1800" dirty="0">
              <a:solidFill>
                <a:srgbClr val="002060"/>
              </a:solidFill>
              <a:latin typeface="Work Sans" panose="00000500000000000000" pitchFamily="2" charset="0"/>
            </a:endParaRPr>
          </a:p>
          <a:p>
            <a:pPr algn="ctr"/>
            <a:endParaRPr lang="es-CO" sz="1800" dirty="0">
              <a:solidFill>
                <a:srgbClr val="002060"/>
              </a:solidFill>
              <a:latin typeface="Work Sans" panose="00000500000000000000" pitchFamily="2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531C24AA-4C87-4F26-96E0-73BE71E43B8F}"/>
              </a:ext>
            </a:extLst>
          </p:cNvPr>
          <p:cNvSpPr txBox="1">
            <a:spLocks noChangeAspect="1"/>
          </p:cNvSpPr>
          <p:nvPr/>
        </p:nvSpPr>
        <p:spPr>
          <a:xfrm>
            <a:off x="4581730" y="2785673"/>
            <a:ext cx="40123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spc="-150" dirty="0">
                <a:solidFill>
                  <a:srgbClr val="002060"/>
                </a:solidFill>
                <a:latin typeface="Work Sans" panose="00000500000000000000" pitchFamily="2" charset="0"/>
              </a:rPr>
              <a:t>Más y mejores servicios: línea de trabajo SIEMPRE COLOMBIANOS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522B2E4-8B69-403B-B861-593905C179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557" y="3057543"/>
            <a:ext cx="2533506" cy="453569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64199517-97D0-4A87-82C2-DAFB2CAC3A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2922"/>
            <a:ext cx="4262086" cy="2842778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F23E2941-7AD6-4485-A39A-290FF2C5365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9011"/>
          <a:stretch/>
        </p:blipFill>
        <p:spPr>
          <a:xfrm>
            <a:off x="1" y="3635700"/>
            <a:ext cx="8762999" cy="18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4850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14A01B83-F94B-4791-A177-ED9CAB3BA9FA}"/>
              </a:ext>
            </a:extLst>
          </p:cNvPr>
          <p:cNvSpPr/>
          <p:nvPr/>
        </p:nvSpPr>
        <p:spPr>
          <a:xfrm>
            <a:off x="6698512" y="0"/>
            <a:ext cx="2064488" cy="3810000"/>
          </a:xfrm>
          <a:prstGeom prst="rect">
            <a:avLst/>
          </a:prstGeom>
          <a:solidFill>
            <a:srgbClr val="0002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3051BEA-9804-4906-A6DE-CE40CE59CF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008"/>
          <a:stretch/>
        </p:blipFill>
        <p:spPr>
          <a:xfrm>
            <a:off x="0" y="0"/>
            <a:ext cx="7208874" cy="3810000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0662A832-B968-4A09-81DE-7AC85F5BA073}"/>
              </a:ext>
            </a:extLst>
          </p:cNvPr>
          <p:cNvSpPr/>
          <p:nvPr/>
        </p:nvSpPr>
        <p:spPr>
          <a:xfrm>
            <a:off x="4260998" y="691116"/>
            <a:ext cx="3022304" cy="2753833"/>
          </a:xfrm>
          <a:prstGeom prst="rect">
            <a:avLst/>
          </a:prstGeom>
          <a:solidFill>
            <a:srgbClr val="0002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A9BCB99-7CD8-483C-9F63-66E0830254C7}"/>
              </a:ext>
            </a:extLst>
          </p:cNvPr>
          <p:cNvSpPr txBox="1"/>
          <p:nvPr/>
        </p:nvSpPr>
        <p:spPr>
          <a:xfrm>
            <a:off x="4260998" y="1428235"/>
            <a:ext cx="43832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800" b="1" dirty="0">
                <a:solidFill>
                  <a:schemeClr val="bg1"/>
                </a:solidFill>
                <a:latin typeface="Work Sans" panose="00000500000000000000" pitchFamily="2" charset="0"/>
              </a:rPr>
              <a:t>Consulados de Colombia en Estados Unidos no tendrán atención al público el lunes 21 de enero, con motivo del Día de Martin Luther King</a:t>
            </a:r>
            <a:endParaRPr sz="1800" b="1" dirty="0">
              <a:solidFill>
                <a:schemeClr val="bg1"/>
              </a:solidFill>
              <a:latin typeface="Work Sans" panose="00000500000000000000" pitchFamily="2" charset="0"/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8872F8B7-5A5C-4011-B3F1-FE7F271A31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707" y="2834618"/>
            <a:ext cx="2780639" cy="556127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EAC9B49F-1B49-4D41-AB0D-495AEAFECA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19" t="18186" r="43228" b="64839"/>
          <a:stretch/>
        </p:blipFill>
        <p:spPr>
          <a:xfrm>
            <a:off x="4484594" y="648584"/>
            <a:ext cx="1818734" cy="80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043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F81710C8-BE70-4F4D-809B-00DA67558DA2}"/>
              </a:ext>
            </a:extLst>
          </p:cNvPr>
          <p:cNvSpPr/>
          <p:nvPr/>
        </p:nvSpPr>
        <p:spPr>
          <a:xfrm>
            <a:off x="7628709" y="-26508"/>
            <a:ext cx="1331467" cy="3863013"/>
          </a:xfrm>
          <a:prstGeom prst="rect">
            <a:avLst/>
          </a:prstGeom>
          <a:solidFill>
            <a:srgbClr val="FFAB00"/>
          </a:solidFill>
          <a:ln>
            <a:solidFill>
              <a:srgbClr val="FFA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E84535F4-A69A-46BE-A06F-53062D8E34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0" y="-26509"/>
            <a:ext cx="3675015" cy="386301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C93867C-B905-478E-AA07-1B71B8D5D2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31" y="61983"/>
            <a:ext cx="6867578" cy="386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10789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AB4A5D7C-1149-4EA0-A6E3-EECF6ABD46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00" t="27772" r="8085" b="15086"/>
          <a:stretch/>
        </p:blipFill>
        <p:spPr>
          <a:xfrm>
            <a:off x="4206240" y="278674"/>
            <a:ext cx="1935212" cy="306204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74034D8-553C-4C9A-9E7C-EC571D3E803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7" t="14400" r="53849" b="28457"/>
          <a:stretch/>
        </p:blipFill>
        <p:spPr>
          <a:xfrm>
            <a:off x="2072642" y="278674"/>
            <a:ext cx="1935212" cy="3062046"/>
          </a:xfrm>
          <a:prstGeom prst="rect">
            <a:avLst/>
          </a:prstGeom>
        </p:spPr>
      </p:pic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05E530C1-9181-4CAB-B695-1F9C1591898D}"/>
              </a:ext>
            </a:extLst>
          </p:cNvPr>
          <p:cNvSpPr/>
          <p:nvPr/>
        </p:nvSpPr>
        <p:spPr>
          <a:xfrm>
            <a:off x="2072642" y="278674"/>
            <a:ext cx="1935212" cy="3062046"/>
          </a:xfrm>
          <a:prstGeom prst="roundRect">
            <a:avLst>
              <a:gd name="adj" fmla="val 67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CC56758-2997-4E2B-A2F8-A59D37D2B6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822"/>
          <a:stretch/>
        </p:blipFill>
        <p:spPr>
          <a:xfrm>
            <a:off x="2269546" y="607016"/>
            <a:ext cx="1562227" cy="266827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5F1A471E-84B3-4838-AA3C-F98C6B7582A7}"/>
              </a:ext>
            </a:extLst>
          </p:cNvPr>
          <p:cNvSpPr/>
          <p:nvPr/>
        </p:nvSpPr>
        <p:spPr>
          <a:xfrm>
            <a:off x="2072642" y="1095366"/>
            <a:ext cx="1375952" cy="45693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7B59D38-44F6-47B2-9514-0B6BF6F8919E}"/>
              </a:ext>
            </a:extLst>
          </p:cNvPr>
          <p:cNvSpPr txBox="1">
            <a:spLocks noChangeAspect="1"/>
          </p:cNvSpPr>
          <p:nvPr/>
        </p:nvSpPr>
        <p:spPr>
          <a:xfrm>
            <a:off x="2072642" y="1084806"/>
            <a:ext cx="1436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Juan Sebastián </a:t>
            </a:r>
          </a:p>
          <a:p>
            <a:r>
              <a:rPr lang="es-C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Martínez Marines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826ACBC3-B882-4C32-9D2E-1228E3675BB4}"/>
              </a:ext>
            </a:extLst>
          </p:cNvPr>
          <p:cNvSpPr txBox="1">
            <a:spLocks noChangeAspect="1"/>
          </p:cNvSpPr>
          <p:nvPr/>
        </p:nvSpPr>
        <p:spPr>
          <a:xfrm>
            <a:off x="2072642" y="1566768"/>
            <a:ext cx="1436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T.I. 1.013.141.048</a:t>
            </a:r>
          </a:p>
        </p:txBody>
      </p:sp>
      <p:sp>
        <p:nvSpPr>
          <p:cNvPr id="19" name="Rectángulo: esquinas superiores redondeadas 18">
            <a:extLst>
              <a:ext uri="{FF2B5EF4-FFF2-40B4-BE49-F238E27FC236}">
                <a16:creationId xmlns:a16="http://schemas.microsoft.com/office/drawing/2014/main" id="{FBF50262-C514-4503-8484-1CDF9063A1F4}"/>
              </a:ext>
            </a:extLst>
          </p:cNvPr>
          <p:cNvSpPr/>
          <p:nvPr/>
        </p:nvSpPr>
        <p:spPr>
          <a:xfrm rot="10800000">
            <a:off x="2072641" y="2971800"/>
            <a:ext cx="1935211" cy="368920"/>
          </a:xfrm>
          <a:prstGeom prst="round2SameRect">
            <a:avLst>
              <a:gd name="adj1" fmla="val 40939"/>
              <a:gd name="adj2" fmla="val 0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AA51983-52ED-445A-92EA-CBA699ED5405}"/>
              </a:ext>
            </a:extLst>
          </p:cNvPr>
          <p:cNvSpPr txBox="1">
            <a:spLocks noChangeAspect="1"/>
          </p:cNvSpPr>
          <p:nvPr/>
        </p:nvSpPr>
        <p:spPr>
          <a:xfrm>
            <a:off x="2105023" y="3017312"/>
            <a:ext cx="18837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Hijo de </a:t>
            </a:r>
            <a:r>
              <a:rPr lang="es-CO" sz="9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Ginna</a:t>
            </a:r>
            <a:r>
              <a:rPr lang="es-CO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Marines - Abogada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AB9411F0-5D94-4DDE-9C81-C26ED74C0EF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3"/>
          <a:stretch/>
        </p:blipFill>
        <p:spPr>
          <a:xfrm>
            <a:off x="3038474" y="1775230"/>
            <a:ext cx="929143" cy="119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76020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D1A99FC0-0E54-44C4-8E28-66BAD10E4C03}"/>
              </a:ext>
            </a:extLst>
          </p:cNvPr>
          <p:cNvSpPr/>
          <p:nvPr/>
        </p:nvSpPr>
        <p:spPr>
          <a:xfrm>
            <a:off x="2072642" y="278674"/>
            <a:ext cx="1935212" cy="3062046"/>
          </a:xfrm>
          <a:prstGeom prst="roundRect">
            <a:avLst>
              <a:gd name="adj" fmla="val 6767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965DAC7E-AA10-4614-BFBD-0F6FB88046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822"/>
          <a:stretch/>
        </p:blipFill>
        <p:spPr>
          <a:xfrm>
            <a:off x="2269546" y="607016"/>
            <a:ext cx="1562227" cy="266827"/>
          </a:xfrm>
          <a:prstGeom prst="rect">
            <a:avLst/>
          </a:prstGeom>
        </p:spPr>
      </p:pic>
      <p:sp>
        <p:nvSpPr>
          <p:cNvPr id="24" name="Rectángulo 23">
            <a:extLst>
              <a:ext uri="{FF2B5EF4-FFF2-40B4-BE49-F238E27FC236}">
                <a16:creationId xmlns:a16="http://schemas.microsoft.com/office/drawing/2014/main" id="{838FD3E9-2939-45E4-BD39-13DBE91D4F8D}"/>
              </a:ext>
            </a:extLst>
          </p:cNvPr>
          <p:cNvSpPr/>
          <p:nvPr/>
        </p:nvSpPr>
        <p:spPr>
          <a:xfrm>
            <a:off x="2072642" y="1095366"/>
            <a:ext cx="1375952" cy="45693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BDFE0762-5BAB-4A24-A6D6-3E4F2D319F79}"/>
              </a:ext>
            </a:extLst>
          </p:cNvPr>
          <p:cNvSpPr txBox="1">
            <a:spLocks noChangeAspect="1"/>
          </p:cNvSpPr>
          <p:nvPr/>
        </p:nvSpPr>
        <p:spPr>
          <a:xfrm>
            <a:off x="2072642" y="1084806"/>
            <a:ext cx="1436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Juan Sebastián </a:t>
            </a:r>
          </a:p>
          <a:p>
            <a:r>
              <a:rPr lang="es-C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Martinez Marines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F467AE38-8FF1-4A09-A425-9817B4A5AEDF}"/>
              </a:ext>
            </a:extLst>
          </p:cNvPr>
          <p:cNvSpPr txBox="1">
            <a:spLocks noChangeAspect="1"/>
          </p:cNvSpPr>
          <p:nvPr/>
        </p:nvSpPr>
        <p:spPr>
          <a:xfrm>
            <a:off x="2072642" y="1566768"/>
            <a:ext cx="1436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T.I. 1.013.141.048</a:t>
            </a:r>
          </a:p>
        </p:txBody>
      </p:sp>
      <p:sp>
        <p:nvSpPr>
          <p:cNvPr id="27" name="Rectángulo: esquinas superiores redondeadas 26">
            <a:extLst>
              <a:ext uri="{FF2B5EF4-FFF2-40B4-BE49-F238E27FC236}">
                <a16:creationId xmlns:a16="http://schemas.microsoft.com/office/drawing/2014/main" id="{394A46B5-D742-4EB3-AD8C-43E031DD90F6}"/>
              </a:ext>
            </a:extLst>
          </p:cNvPr>
          <p:cNvSpPr/>
          <p:nvPr/>
        </p:nvSpPr>
        <p:spPr>
          <a:xfrm rot="10800000">
            <a:off x="2072641" y="2971800"/>
            <a:ext cx="1935211" cy="368920"/>
          </a:xfrm>
          <a:prstGeom prst="round2SameRect">
            <a:avLst>
              <a:gd name="adj1" fmla="val 40939"/>
              <a:gd name="adj2" fmla="val 0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A58938A6-B8A8-4B6A-8849-CCD3F169FA4C}"/>
              </a:ext>
            </a:extLst>
          </p:cNvPr>
          <p:cNvSpPr txBox="1">
            <a:spLocks noChangeAspect="1"/>
          </p:cNvSpPr>
          <p:nvPr/>
        </p:nvSpPr>
        <p:spPr>
          <a:xfrm>
            <a:off x="2105023" y="3017312"/>
            <a:ext cx="18837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Hijo de </a:t>
            </a:r>
            <a:r>
              <a:rPr lang="es-CO" sz="9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Ginna</a:t>
            </a:r>
            <a:r>
              <a:rPr lang="es-CO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Marines - Abogada</a:t>
            </a: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4BDE8CF6-6B91-4B31-9894-2D545A980C6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3"/>
          <a:stretch/>
        </p:blipFill>
        <p:spPr>
          <a:xfrm>
            <a:off x="3038474" y="1775230"/>
            <a:ext cx="929143" cy="1190740"/>
          </a:xfrm>
          <a:prstGeom prst="rect">
            <a:avLst/>
          </a:prstGeom>
        </p:spPr>
      </p:pic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7873545C-8BA0-48D7-B49B-C0628644B35F}"/>
              </a:ext>
            </a:extLst>
          </p:cNvPr>
          <p:cNvSpPr/>
          <p:nvPr/>
        </p:nvSpPr>
        <p:spPr>
          <a:xfrm>
            <a:off x="4206240" y="278674"/>
            <a:ext cx="1935212" cy="3062046"/>
          </a:xfrm>
          <a:prstGeom prst="roundRect">
            <a:avLst>
              <a:gd name="adj" fmla="val 6767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CB7414C9-A45E-438A-922C-D3A2E95FF430}"/>
              </a:ext>
            </a:extLst>
          </p:cNvPr>
          <p:cNvSpPr txBox="1">
            <a:spLocks noChangeAspect="1"/>
          </p:cNvSpPr>
          <p:nvPr/>
        </p:nvSpPr>
        <p:spPr>
          <a:xfrm>
            <a:off x="4299155" y="1651524"/>
            <a:ext cx="1686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caso de pérdida puede escanear este código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672C397-BF0B-4212-BC0F-7645FBD579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225" y="396078"/>
            <a:ext cx="1285241" cy="1285241"/>
          </a:xfrm>
          <a:prstGeom prst="rect">
            <a:avLst/>
          </a:prstGeom>
        </p:spPr>
      </p:pic>
      <p:sp>
        <p:nvSpPr>
          <p:cNvPr id="32" name="CuadroTexto 31">
            <a:extLst>
              <a:ext uri="{FF2B5EF4-FFF2-40B4-BE49-F238E27FC236}">
                <a16:creationId xmlns:a16="http://schemas.microsoft.com/office/drawing/2014/main" id="{C6762988-6A19-47E3-BEF9-AA9373FE344C}"/>
              </a:ext>
            </a:extLst>
          </p:cNvPr>
          <p:cNvSpPr txBox="1">
            <a:spLocks noChangeAspect="1"/>
          </p:cNvSpPr>
          <p:nvPr/>
        </p:nvSpPr>
        <p:spPr>
          <a:xfrm>
            <a:off x="4299155" y="2507672"/>
            <a:ext cx="17272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documento es válido para ingresar a la oficina en compañía de la Abogada </a:t>
            </a:r>
            <a:r>
              <a:rPr lang="es-CO" sz="10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Ginna</a:t>
            </a:r>
            <a:r>
              <a:rPr lang="es-CO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Marines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6A24BF78-101F-4DAE-B690-987AC63F2168}"/>
              </a:ext>
            </a:extLst>
          </p:cNvPr>
          <p:cNvSpPr txBox="1">
            <a:spLocks noChangeAspect="1"/>
          </p:cNvSpPr>
          <p:nvPr/>
        </p:nvSpPr>
        <p:spPr>
          <a:xfrm>
            <a:off x="4455389" y="2079598"/>
            <a:ext cx="1436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También puede llamar al 300 5223490</a:t>
            </a:r>
          </a:p>
        </p:txBody>
      </p:sp>
    </p:spTree>
    <p:extLst>
      <p:ext uri="{BB962C8B-B14F-4D97-AF65-F5344CB8AC3E}">
        <p14:creationId xmlns:p14="http://schemas.microsoft.com/office/powerpoint/2010/main" val="25869056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4FC57330-830D-417C-BC81-475ABDA089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524000"/>
            <a:ext cx="2667000" cy="762000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02063B18-CADF-4312-9353-3328D8DAFB0F}"/>
              </a:ext>
            </a:extLst>
          </p:cNvPr>
          <p:cNvSpPr/>
          <p:nvPr/>
        </p:nvSpPr>
        <p:spPr>
          <a:xfrm>
            <a:off x="3059360" y="1595940"/>
            <a:ext cx="2614465" cy="6900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455C066E-8E50-4E45-85DA-D10E868057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480" y="1583967"/>
            <a:ext cx="775743" cy="676478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124E68CA-D8A3-4673-A3F6-99601B1674EE}"/>
              </a:ext>
            </a:extLst>
          </p:cNvPr>
          <p:cNvSpPr txBox="1">
            <a:spLocks noChangeAspect="1"/>
          </p:cNvSpPr>
          <p:nvPr/>
        </p:nvSpPr>
        <p:spPr>
          <a:xfrm>
            <a:off x="3827975" y="1648582"/>
            <a:ext cx="18401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rgbClr val="004986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CONSULTE TARIFAS CONSULARES</a:t>
            </a:r>
          </a:p>
        </p:txBody>
      </p:sp>
    </p:spTree>
    <p:extLst>
      <p:ext uri="{BB962C8B-B14F-4D97-AF65-F5344CB8AC3E}">
        <p14:creationId xmlns:p14="http://schemas.microsoft.com/office/powerpoint/2010/main" val="192922101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A9127C8-9975-47E5-A1A9-2B8FD47035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63000" cy="3810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D61487D7-322B-49D2-8509-68582EAD2C21}"/>
              </a:ext>
            </a:extLst>
          </p:cNvPr>
          <p:cNvSpPr/>
          <p:nvPr/>
        </p:nvSpPr>
        <p:spPr>
          <a:xfrm>
            <a:off x="2477729" y="951271"/>
            <a:ext cx="5810865" cy="20647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F027C5F-B540-4B87-A21E-2E5A3E57554F}"/>
              </a:ext>
            </a:extLst>
          </p:cNvPr>
          <p:cNvSpPr txBox="1">
            <a:spLocks noChangeAspect="1"/>
          </p:cNvSpPr>
          <p:nvPr/>
        </p:nvSpPr>
        <p:spPr>
          <a:xfrm>
            <a:off x="2282311" y="863175"/>
            <a:ext cx="6260688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900" spc="300" dirty="0">
                <a:solidFill>
                  <a:srgbClr val="002060"/>
                </a:solidFill>
                <a:latin typeface="Work Sans" panose="00000500000000000000" pitchFamily="2" charset="0"/>
              </a:rPr>
              <a:t>Consulado de Colombia en Guadalajara no tendrá atención al público </a:t>
            </a:r>
            <a:r>
              <a:rPr lang="es-CO" sz="1900" b="1" spc="300" dirty="0">
                <a:solidFill>
                  <a:srgbClr val="002060"/>
                </a:solidFill>
                <a:latin typeface="Work Sans" panose="00000500000000000000" pitchFamily="2" charset="0"/>
              </a:rPr>
              <a:t>el lunes 4 de febrero de 2019</a:t>
            </a:r>
            <a:r>
              <a:rPr lang="es-CO" sz="1900" spc="300" dirty="0">
                <a:solidFill>
                  <a:srgbClr val="002060"/>
                </a:solidFill>
                <a:latin typeface="Work Sans" panose="00000500000000000000" pitchFamily="2" charset="0"/>
              </a:rPr>
              <a:t>, por la conmemoración de la promulgación de la Constitución Mexicana</a:t>
            </a:r>
            <a:endParaRPr lang="es-CO" sz="1900" dirty="0">
              <a:solidFill>
                <a:srgbClr val="014083"/>
              </a:solidFill>
              <a:latin typeface="Work Sans" panose="00000500000000000000" pitchFamily="2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3B3AE46-E828-4A59-93A7-643659B30C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336" y="2548014"/>
            <a:ext cx="2780639" cy="556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02317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78ED8635-C1B0-483E-8B91-82923E19DC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42" r="1"/>
          <a:stretch/>
        </p:blipFill>
        <p:spPr>
          <a:xfrm>
            <a:off x="1760933" y="1332579"/>
            <a:ext cx="6279395" cy="1085850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CE57B86C-C4C5-4F6F-A3A6-5DF43D83D520}"/>
              </a:ext>
            </a:extLst>
          </p:cNvPr>
          <p:cNvSpPr/>
          <p:nvPr/>
        </p:nvSpPr>
        <p:spPr>
          <a:xfrm>
            <a:off x="0" y="-1"/>
            <a:ext cx="8763000" cy="3810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9A0B8D4-B7B5-40C4-A75A-9182780185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" t="4960" r="90912" b="66624"/>
          <a:stretch/>
        </p:blipFill>
        <p:spPr>
          <a:xfrm>
            <a:off x="641840" y="1332579"/>
            <a:ext cx="1119092" cy="108585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51F36C6E-092B-4A85-8D15-4436F4F0980E}"/>
              </a:ext>
            </a:extLst>
          </p:cNvPr>
          <p:cNvSpPr/>
          <p:nvPr/>
        </p:nvSpPr>
        <p:spPr>
          <a:xfrm>
            <a:off x="1760932" y="1555955"/>
            <a:ext cx="5310920" cy="5383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0E2FD83E-4E09-442C-A7BC-94C11625604F}"/>
              </a:ext>
            </a:extLst>
          </p:cNvPr>
          <p:cNvSpPr txBox="1"/>
          <p:nvPr/>
        </p:nvSpPr>
        <p:spPr>
          <a:xfrm>
            <a:off x="1871547" y="1655836"/>
            <a:ext cx="52003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rgbClr val="002060"/>
                </a:solidFill>
                <a:latin typeface="Work Sans" panose="00000500000000000000" pitchFamily="2" charset="0"/>
              </a:rPr>
              <a:t>Preguntas Frecuentes sobre Cooperación Judicial </a:t>
            </a:r>
            <a:endParaRPr sz="1600" b="1" dirty="0">
              <a:solidFill>
                <a:srgbClr val="002060"/>
              </a:solidFill>
              <a:latin typeface="Work Sa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25935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F395B1E5-D8E6-4453-899C-698AEEF89BA6}"/>
              </a:ext>
            </a:extLst>
          </p:cNvPr>
          <p:cNvSpPr/>
          <p:nvPr/>
        </p:nvSpPr>
        <p:spPr>
          <a:xfrm>
            <a:off x="-1" y="0"/>
            <a:ext cx="8763001" cy="3810000"/>
          </a:xfrm>
          <a:prstGeom prst="rect">
            <a:avLst/>
          </a:prstGeom>
          <a:solidFill>
            <a:srgbClr val="E6EF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3A79643-D2B9-4D04-B203-B13399C631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003" r="88957" b="52430"/>
          <a:stretch/>
        </p:blipFill>
        <p:spPr>
          <a:xfrm>
            <a:off x="1" y="1381125"/>
            <a:ext cx="590550" cy="242887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601B82D-8B79-4F29-9A92-C24B56B447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30" b="76725"/>
          <a:stretch/>
        </p:blipFill>
        <p:spPr>
          <a:xfrm>
            <a:off x="-2" y="3181350"/>
            <a:ext cx="8763000" cy="62865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8C61479D-D074-46FF-A975-B2BAB513114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000" b="24500"/>
          <a:stretch/>
        </p:blipFill>
        <p:spPr>
          <a:xfrm>
            <a:off x="0" y="-1"/>
            <a:ext cx="2865322" cy="318135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4DED52B-93AA-4E77-8FA9-86FD6DE17E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00" t="72000" b="5750"/>
          <a:stretch/>
        </p:blipFill>
        <p:spPr>
          <a:xfrm>
            <a:off x="7553324" y="1905000"/>
            <a:ext cx="1200149" cy="847725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95ED9C0-8E79-4A86-B504-9353862E664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00" t="22334" b="29626"/>
          <a:stretch/>
        </p:blipFill>
        <p:spPr>
          <a:xfrm>
            <a:off x="3054463" y="-1"/>
            <a:ext cx="1809800" cy="2760114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70692BCA-55CF-4AD4-922A-AA3E8147F62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00" b="77250"/>
          <a:stretch/>
        </p:blipFill>
        <p:spPr>
          <a:xfrm>
            <a:off x="7553324" y="456010"/>
            <a:ext cx="1200149" cy="866775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40713C2A-4827-40ED-BF91-AA49B82FD05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" t="71999" r="33125" b="4001"/>
          <a:stretch/>
        </p:blipFill>
        <p:spPr>
          <a:xfrm>
            <a:off x="4958636" y="1070373"/>
            <a:ext cx="2500315" cy="91440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3C282698-7D42-47E5-8769-30458B841ED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22" t="94188"/>
          <a:stretch/>
        </p:blipFill>
        <p:spPr>
          <a:xfrm>
            <a:off x="3236797" y="2830116"/>
            <a:ext cx="3807341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0953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F395B1E5-D8E6-4453-899C-698AEEF89BA6}"/>
              </a:ext>
            </a:extLst>
          </p:cNvPr>
          <p:cNvSpPr/>
          <p:nvPr/>
        </p:nvSpPr>
        <p:spPr>
          <a:xfrm>
            <a:off x="-1" y="0"/>
            <a:ext cx="8763001" cy="3810000"/>
          </a:xfrm>
          <a:prstGeom prst="rect">
            <a:avLst/>
          </a:prstGeom>
          <a:solidFill>
            <a:srgbClr val="E6EF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3A79643-D2B9-4D04-B203-B13399C631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003" r="88957" b="52430"/>
          <a:stretch/>
        </p:blipFill>
        <p:spPr>
          <a:xfrm>
            <a:off x="1" y="1381125"/>
            <a:ext cx="518614" cy="242887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601B82D-8B79-4F29-9A92-C24B56B447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30" b="76725"/>
          <a:stretch/>
        </p:blipFill>
        <p:spPr>
          <a:xfrm>
            <a:off x="8339834" y="0"/>
            <a:ext cx="423163" cy="259989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1EF87CD-AE49-4FAF-9A1F-4C9F30CCFA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88" y="0"/>
            <a:ext cx="3810000" cy="38100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B86B2E8-A8E4-4BD5-89BC-1A43BA4D56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761" y="0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7095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53A79643-D2B9-4D04-B203-B13399C631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003" r="88957" b="52430"/>
          <a:stretch/>
        </p:blipFill>
        <p:spPr>
          <a:xfrm>
            <a:off x="1" y="1381125"/>
            <a:ext cx="423161" cy="242887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601B82D-8B79-4F29-9A92-C24B56B447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30" b="76725"/>
          <a:stretch/>
        </p:blipFill>
        <p:spPr>
          <a:xfrm>
            <a:off x="8339837" y="0"/>
            <a:ext cx="423163" cy="2428875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C2FF35CA-7F2E-400D-A691-CF813BBA5B9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2" r="5066"/>
          <a:stretch/>
        </p:blipFill>
        <p:spPr>
          <a:xfrm>
            <a:off x="3799458" y="0"/>
            <a:ext cx="4486276" cy="3810000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9CE4A3F9-7019-4489-93C1-6BBF0581DD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5" t="17689" r="12615" b="25250"/>
          <a:stretch/>
        </p:blipFill>
        <p:spPr>
          <a:xfrm>
            <a:off x="459230" y="0"/>
            <a:ext cx="3286125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96849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F395B1E5-D8E6-4453-899C-698AEEF89BA6}"/>
              </a:ext>
            </a:extLst>
          </p:cNvPr>
          <p:cNvSpPr/>
          <p:nvPr/>
        </p:nvSpPr>
        <p:spPr>
          <a:xfrm>
            <a:off x="-1" y="0"/>
            <a:ext cx="8763001" cy="3810000"/>
          </a:xfrm>
          <a:prstGeom prst="rect">
            <a:avLst/>
          </a:prstGeom>
          <a:solidFill>
            <a:srgbClr val="E6EF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EA1845B-34A5-408D-8997-73124FE1AEE0}"/>
              </a:ext>
            </a:extLst>
          </p:cNvPr>
          <p:cNvSpPr txBox="1"/>
          <p:nvPr/>
        </p:nvSpPr>
        <p:spPr>
          <a:xfrm>
            <a:off x="135438" y="-1266276"/>
            <a:ext cx="2938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>
                <a:solidFill>
                  <a:srgbClr val="002060"/>
                </a:solidFill>
                <a:latin typeface="Work Sans" panose="00000500000000000000" pitchFamily="2" charset="0"/>
              </a:rPr>
              <a:t>El Consulado de Colombia en Barcelona invita al ciclo de talleres:</a:t>
            </a:r>
          </a:p>
        </p:txBody>
      </p:sp>
      <p:pic>
        <p:nvPicPr>
          <p:cNvPr id="24" name="Picture 4" descr="http://mexico.consulado.gov.co/sites/default/files/FOTOS2019/img_2259-2.jpg">
            <a:extLst>
              <a:ext uri="{FF2B5EF4-FFF2-40B4-BE49-F238E27FC236}">
                <a16:creationId xmlns:a16="http://schemas.microsoft.com/office/drawing/2014/main" id="{1562F6DF-4D94-4462-AD0B-4F0ED5B12A41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51"/>
          <a:stretch/>
        </p:blipFill>
        <p:spPr bwMode="auto">
          <a:xfrm>
            <a:off x="1" y="435077"/>
            <a:ext cx="4348959" cy="2934929"/>
          </a:xfrm>
          <a:prstGeom prst="rect">
            <a:avLst/>
          </a:prstGeom>
          <a:noFill/>
        </p:spPr>
      </p:pic>
      <p:pic>
        <p:nvPicPr>
          <p:cNvPr id="25" name="Imagen 24" descr="Imagen que contiene interior, persona, mesa, suelo&#10;&#10;Descripción generada con confianza muy alta">
            <a:extLst>
              <a:ext uri="{FF2B5EF4-FFF2-40B4-BE49-F238E27FC236}">
                <a16:creationId xmlns:a16="http://schemas.microsoft.com/office/drawing/2014/main" id="{AF67FE9C-A63C-4741-8E48-C3A290CC830C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7" t="1364" b="15305"/>
          <a:stretch/>
        </p:blipFill>
        <p:spPr>
          <a:xfrm>
            <a:off x="4373997" y="435077"/>
            <a:ext cx="4389003" cy="2934929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4E891D2A-27B8-4144-9FE6-E9BE5A69236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003" r="89951" b="52430"/>
          <a:stretch/>
        </p:blipFill>
        <p:spPr>
          <a:xfrm>
            <a:off x="0" y="3398626"/>
            <a:ext cx="3074122" cy="406457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571FBBC5-5732-4751-B146-4AFA494E063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30" b="76725"/>
          <a:stretch/>
        </p:blipFill>
        <p:spPr>
          <a:xfrm>
            <a:off x="5688877" y="-4917"/>
            <a:ext cx="3074123" cy="406457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403EE1A-CECC-496B-9E77-A27C37CA6EE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23"/>
          <a:stretch/>
        </p:blipFill>
        <p:spPr>
          <a:xfrm>
            <a:off x="1" y="430159"/>
            <a:ext cx="4348960" cy="2939845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0072097-E595-40A5-88BF-1814668CD27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38"/>
          <a:stretch/>
        </p:blipFill>
        <p:spPr>
          <a:xfrm>
            <a:off x="4373996" y="430159"/>
            <a:ext cx="4389004" cy="294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55125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54001AAB-423F-418A-A74F-E323789E6A27}"/>
              </a:ext>
            </a:extLst>
          </p:cNvPr>
          <p:cNvSpPr/>
          <p:nvPr/>
        </p:nvSpPr>
        <p:spPr>
          <a:xfrm>
            <a:off x="5207726" y="0"/>
            <a:ext cx="3552226" cy="34050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808A6E55-E813-4776-8BAA-A52F25058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8759952" cy="3810000"/>
          </a:xfrm>
          <a:prstGeom prst="rect">
            <a:avLst/>
          </a:prstGeom>
        </p:spPr>
      </p:pic>
      <p:sp>
        <p:nvSpPr>
          <p:cNvPr id="27" name="Rectángulo 26">
            <a:extLst>
              <a:ext uri="{FF2B5EF4-FFF2-40B4-BE49-F238E27FC236}">
                <a16:creationId xmlns:a16="http://schemas.microsoft.com/office/drawing/2014/main" id="{3C5C468C-8216-4ECD-AFFC-FA8648759185}"/>
              </a:ext>
            </a:extLst>
          </p:cNvPr>
          <p:cNvSpPr/>
          <p:nvPr/>
        </p:nvSpPr>
        <p:spPr>
          <a:xfrm>
            <a:off x="3773606" y="279779"/>
            <a:ext cx="4735773" cy="2060812"/>
          </a:xfrm>
          <a:prstGeom prst="rect">
            <a:avLst/>
          </a:prstGeom>
          <a:solidFill>
            <a:srgbClr val="FEAC00"/>
          </a:solidFill>
          <a:ln>
            <a:solidFill>
              <a:srgbClr val="FEA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1597E9B1-7868-4987-AA7A-A32C3B3036A8}"/>
              </a:ext>
            </a:extLst>
          </p:cNvPr>
          <p:cNvSpPr txBox="1"/>
          <p:nvPr/>
        </p:nvSpPr>
        <p:spPr>
          <a:xfrm>
            <a:off x="4278999" y="518331"/>
            <a:ext cx="37249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solidFill>
                  <a:srgbClr val="002060"/>
                </a:solidFill>
                <a:latin typeface="Work Sans" panose="00000500000000000000" pitchFamily="2" charset="0"/>
              </a:rPr>
              <a:t>Programe su cita para trámites o servicios en el Consulado de Colombia en Miami</a:t>
            </a:r>
            <a:endParaRPr sz="2400" b="1" dirty="0">
              <a:solidFill>
                <a:srgbClr val="002060"/>
              </a:solidFill>
              <a:latin typeface="Work Sa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34841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4B78F150-8B7C-46E5-BD07-9DAAF75B120C}"/>
              </a:ext>
            </a:extLst>
          </p:cNvPr>
          <p:cNvSpPr/>
          <p:nvPr/>
        </p:nvSpPr>
        <p:spPr>
          <a:xfrm>
            <a:off x="0" y="0"/>
            <a:ext cx="8763000" cy="381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CD09A6C9-0D1B-46E2-AF11-10186FE97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-1" y="0"/>
            <a:ext cx="923926" cy="3810000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1A7973D7-52EB-4C06-BEE2-4400E4B964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7839074" y="0"/>
            <a:ext cx="923926" cy="38100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0728BBB6-F810-4928-86B5-F3D521E216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898" y="0"/>
            <a:ext cx="6889203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0804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144483</TotalTime>
  <Words>999</Words>
  <Application>Microsoft Office PowerPoint</Application>
  <PresentationFormat>Personalizado</PresentationFormat>
  <Paragraphs>83</Paragraphs>
  <Slides>62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62</vt:i4>
      </vt:variant>
    </vt:vector>
  </HeadingPairs>
  <TitlesOfParts>
    <vt:vector size="71" baseType="lpstr">
      <vt:lpstr>Calibri</vt:lpstr>
      <vt:lpstr>Futura Std Book</vt:lpstr>
      <vt:lpstr>Work Sans</vt:lpstr>
      <vt:lpstr>Work Sans SemiBold</vt:lpstr>
      <vt:lpstr>Calibri Light</vt:lpstr>
      <vt:lpstr>Arial</vt:lpstr>
      <vt:lpstr>Arial Black</vt:lpstr>
      <vt:lpstr>Arial Narrow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plantillas 2016</dc:title>
  <dc:creator>Gustavo Adolfo Alba Castro</dc:creator>
  <cp:lastModifiedBy>JOHANNA FERNADA BERNAl BERMEO</cp:lastModifiedBy>
  <cp:revision>380</cp:revision>
  <cp:lastPrinted>2019-01-25T21:35:02Z</cp:lastPrinted>
  <dcterms:created xsi:type="dcterms:W3CDTF">2013-07-26T16:02:36Z</dcterms:created>
  <dcterms:modified xsi:type="dcterms:W3CDTF">2020-11-06T17:33:32Z</dcterms:modified>
</cp:coreProperties>
</file>